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62" r:id="rId2"/>
  </p:sldMasterIdLst>
  <p:notesMasterIdLst>
    <p:notesMasterId r:id="rId17"/>
  </p:notesMasterIdLst>
  <p:sldIdLst>
    <p:sldId id="306" r:id="rId3"/>
    <p:sldId id="336" r:id="rId4"/>
    <p:sldId id="337" r:id="rId5"/>
    <p:sldId id="338" r:id="rId6"/>
    <p:sldId id="340" r:id="rId7"/>
    <p:sldId id="315" r:id="rId8"/>
    <p:sldId id="328" r:id="rId9"/>
    <p:sldId id="331" r:id="rId10"/>
    <p:sldId id="329" r:id="rId11"/>
    <p:sldId id="333" r:id="rId12"/>
    <p:sldId id="330" r:id="rId13"/>
    <p:sldId id="334" r:id="rId14"/>
    <p:sldId id="320" r:id="rId15"/>
    <p:sldId id="33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FD93B"/>
    <a:srgbClr val="81BE41"/>
    <a:srgbClr val="004080"/>
    <a:srgbClr val="008000"/>
    <a:srgbClr val="0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06" autoAdjust="0"/>
    <p:restoredTop sz="40328" autoAdjust="0"/>
  </p:normalViewPr>
  <p:slideViewPr>
    <p:cSldViewPr snapToGrid="0" snapToObjects="1" showGuides="1">
      <p:cViewPr>
        <p:scale>
          <a:sx n="50" d="100"/>
          <a:sy n="50" d="100"/>
        </p:scale>
        <p:origin x="-648" y="66"/>
      </p:cViewPr>
      <p:guideLst>
        <p:guide orient="horz" pos="440"/>
        <p:guide pos="28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4F2BCA-F94E-584C-83CC-EEB6ADA1E78E}" type="datetimeFigureOut">
              <a:rPr lang="en-US" smtClean="0"/>
              <a:pPr/>
              <a:t>8/11/2014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D2341A-8BA4-234E-90D5-92E06D6FE10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Thank you for attending this webinar/training.</a:t>
            </a:r>
          </a:p>
          <a:p>
            <a:r>
              <a:rPr lang="en-US" sz="2000" dirty="0" smtClean="0"/>
              <a:t>This is the second of six training modules, presented</a:t>
            </a:r>
            <a:r>
              <a:rPr lang="en-US" sz="2000" baseline="0" dirty="0" smtClean="0"/>
              <a:t> through grant funding from EPA Region III, in order to help clarify appropriate maintenance techniques for Green </a:t>
            </a:r>
            <a:r>
              <a:rPr lang="en-US" sz="2000" baseline="0" dirty="0" err="1" smtClean="0"/>
              <a:t>Stormwater</a:t>
            </a:r>
            <a:r>
              <a:rPr lang="en-US" sz="2000" baseline="0" dirty="0" smtClean="0"/>
              <a:t> Infrastructure practices (GSI).  It is our hope that the information included here will be helpful for anyone who is learning about GSIs or is training others about properly maintaining the practices.</a:t>
            </a:r>
            <a:endParaRPr lang="en-US" sz="2000"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entering the system to do maintenance</a:t>
            </a:r>
            <a:r>
              <a:rPr lang="en-US" baseline="0" dirty="0" smtClean="0"/>
              <a:t> on the planting bed ensure that the soils are dry.  Working within a planting bed still wet from a rain event can lead to soil compaction this will lead to additional issues later on including soil saturation, limited infiltration and plant die back.  </a:t>
            </a:r>
          </a:p>
          <a:p>
            <a:endParaRPr lang="en-US" baseline="0" dirty="0" smtClean="0"/>
          </a:p>
          <a:p>
            <a:r>
              <a:rPr lang="en-US" baseline="0" dirty="0" smtClean="0"/>
              <a:t>Assess the condition of the planting bed before entering the system, issues you will look for include soil compaction, soil saturation, sedimentation, excessive leaf litter and trash, erosion throughout the bed, gully formation, changes in the contour of the bed from a flat level surface to a sloped surface.  Also assess the plant community, ensure that the originally planted species are alive and healthy and that weeds or other unwanted plants have not over run the planting bed.  </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Bio-retention</a:t>
            </a:r>
            <a:r>
              <a:rPr lang="en-US" baseline="0" dirty="0" smtClean="0"/>
              <a:t> systems are designed to hold and retain a certain volume of water.  Excess water will be directed out of the system through the outlet. The </a:t>
            </a:r>
            <a:r>
              <a:rPr lang="en-US" dirty="0" smtClean="0"/>
              <a:t>outlet</a:t>
            </a:r>
            <a:r>
              <a:rPr lang="en-US" baseline="0" dirty="0" smtClean="0"/>
              <a:t> of the system can be located inside the planting bed with a dome riser grate.  But make sure you have identified all possible outlets, including ones inside the planting beds and other outlets including any recessed area in the edges of the planting bed that will allow for overflow for larger events. </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Maintenance</a:t>
            </a:r>
            <a:r>
              <a:rPr lang="en-US" baseline="0" dirty="0" smtClean="0"/>
              <a:t> issues that can arise with outlets include the same issues are the inlets.  They can become clogged with sediment, leaf litter and trash.  Water can get stuck inside the system causing soil saturation in the planting bed.  Clogging can also lead to erosion around the outlet structure.  Both of these situation can lead to plant die back.  During all storms mulch can be moved around the planting bed, in large storms mulch can be carried out of the planting bed.  </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smtClean="0"/>
              <a:t>This completes our overview of components of a bio-retention system, our next session will be on Spring and Summer </a:t>
            </a:r>
            <a:r>
              <a:rPr lang="en-US" sz="1200" baseline="0" dirty="0" err="1" smtClean="0"/>
              <a:t>maintenace</a:t>
            </a:r>
            <a:r>
              <a:rPr lang="en-US" sz="1200" baseline="0" dirty="0" smtClean="0"/>
              <a:t>.</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D2341A-8BA4-234E-90D5-92E06D6FE10F}"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The materials</a:t>
            </a:r>
            <a:r>
              <a:rPr lang="en-US" sz="2000" baseline="0" dirty="0" smtClean="0"/>
              <a:t> </a:t>
            </a:r>
            <a:r>
              <a:rPr lang="en-US" sz="2000" dirty="0" smtClean="0"/>
              <a:t>in the training sessions include the following:</a:t>
            </a:r>
            <a:endParaRPr lang="en-US" sz="2000" baseline="0" dirty="0" smtClean="0"/>
          </a:p>
          <a:p>
            <a:r>
              <a:rPr lang="en-US" sz="2000" baseline="0" dirty="0" smtClean="0"/>
              <a:t>*A </a:t>
            </a:r>
            <a:r>
              <a:rPr lang="en-US" sz="2000" b="1" baseline="0" dirty="0" smtClean="0"/>
              <a:t>glossary</a:t>
            </a:r>
            <a:r>
              <a:rPr lang="en-US" sz="2000" baseline="0" dirty="0" smtClean="0"/>
              <a:t> of terms used in describing and discussing GSI practices (also referred to as “systems”)</a:t>
            </a:r>
          </a:p>
          <a:p>
            <a:r>
              <a:rPr lang="en-US" sz="2000" baseline="0" dirty="0" smtClean="0"/>
              <a:t>*A </a:t>
            </a:r>
            <a:r>
              <a:rPr lang="en-US" sz="2000" b="1" baseline="0" dirty="0" smtClean="0"/>
              <a:t>checklist</a:t>
            </a:r>
            <a:r>
              <a:rPr lang="en-US" sz="2000" baseline="0" dirty="0" smtClean="0"/>
              <a:t> of activities to be considered when evaluating the condition of the BMPs.</a:t>
            </a:r>
          </a:p>
          <a:p>
            <a:endParaRPr lang="en-US" sz="2000" baseline="0" dirty="0" smtClean="0"/>
          </a:p>
          <a:p>
            <a:r>
              <a:rPr lang="en-US" sz="2000" baseline="0" dirty="0" smtClean="0"/>
              <a:t>Fundamental to each training module is an explanation of the design of the systems and pertinent information for maintaining them.</a:t>
            </a:r>
            <a:endParaRPr lang="en-US" sz="2000" dirty="0" smtClean="0"/>
          </a:p>
          <a:p>
            <a:endParaRPr lang="en-US" sz="2000" dirty="0" smtClean="0"/>
          </a:p>
          <a:p>
            <a:r>
              <a:rPr lang="en-US" sz="2000" dirty="0" smtClean="0"/>
              <a:t>Introduce</a:t>
            </a:r>
            <a:r>
              <a:rPr lang="en-US" sz="2000" baseline="0" dirty="0" smtClean="0"/>
              <a:t> project</a:t>
            </a:r>
          </a:p>
          <a:p>
            <a:r>
              <a:rPr lang="en-US" sz="2000" baseline="0" dirty="0" smtClean="0"/>
              <a:t>Explain the glossary of </a:t>
            </a:r>
            <a:r>
              <a:rPr lang="en-US" sz="2000" baseline="0" smtClean="0"/>
              <a:t>termsExplain</a:t>
            </a:r>
            <a:r>
              <a:rPr lang="en-US" sz="2000" baseline="0" dirty="0" smtClean="0"/>
              <a:t> layout of the trainings</a:t>
            </a:r>
          </a:p>
          <a:p>
            <a:r>
              <a:rPr lang="en-US" sz="2000" baseline="0" dirty="0" smtClean="0"/>
              <a:t>Go through the training outline background, explanation of design &amp; maintaining systems</a:t>
            </a:r>
            <a:endParaRPr lang="en-US" sz="2000"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b="1" dirty="0" smtClean="0"/>
              <a:t>What</a:t>
            </a:r>
            <a:r>
              <a:rPr lang="en-US" sz="2000" b="1" baseline="0" dirty="0" smtClean="0"/>
              <a:t> connects development to streams? </a:t>
            </a:r>
            <a:r>
              <a:rPr lang="en-US" sz="2000" baseline="0" dirty="0" smtClean="0"/>
              <a:t>In </a:t>
            </a:r>
            <a:r>
              <a:rPr lang="en-US" sz="2000" baseline="0" dirty="0" smtClean="0"/>
              <a:t>highly </a:t>
            </a:r>
            <a:r>
              <a:rPr lang="en-US" sz="2000" baseline="0" dirty="0" smtClean="0"/>
              <a:t>developed areas we </a:t>
            </a:r>
            <a:r>
              <a:rPr lang="en-US" sz="2000" baseline="0" dirty="0" smtClean="0"/>
              <a:t>currently strive to drain </a:t>
            </a:r>
            <a:r>
              <a:rPr lang="en-US" sz="2000" baseline="0" dirty="0" smtClean="0"/>
              <a:t>water off our built environment as quickly as possible.  To do this we have </a:t>
            </a:r>
            <a:r>
              <a:rPr lang="en-US" sz="2000" baseline="0" dirty="0" smtClean="0"/>
              <a:t>changed </a:t>
            </a:r>
            <a:r>
              <a:rPr lang="en-US" sz="2000" baseline="0" dirty="0" smtClean="0"/>
              <a:t>the slope of the land, </a:t>
            </a:r>
            <a:r>
              <a:rPr lang="en-US" sz="2000" baseline="0" dirty="0" smtClean="0"/>
              <a:t>increased paved </a:t>
            </a:r>
            <a:r>
              <a:rPr lang="en-US" sz="2000" baseline="0" dirty="0" smtClean="0"/>
              <a:t>areas and </a:t>
            </a:r>
            <a:r>
              <a:rPr lang="en-US" sz="2000" baseline="0" dirty="0" smtClean="0"/>
              <a:t>designed our </a:t>
            </a:r>
            <a:r>
              <a:rPr lang="en-US" sz="2000" baseline="0" dirty="0" smtClean="0"/>
              <a:t>buildings, roads and sidewalks  </a:t>
            </a:r>
            <a:r>
              <a:rPr lang="en-US" sz="2000" baseline="0" dirty="0" smtClean="0"/>
              <a:t>to move </a:t>
            </a:r>
            <a:r>
              <a:rPr lang="en-US" sz="2000" baseline="0" dirty="0" smtClean="0"/>
              <a:t>water quickly and efficiently away, into a conveyance </a:t>
            </a:r>
            <a:r>
              <a:rPr lang="en-US" sz="2000" baseline="0" dirty="0" smtClean="0"/>
              <a:t>system. There </a:t>
            </a:r>
            <a:r>
              <a:rPr lang="en-US" sz="2000" baseline="0" dirty="0" smtClean="0"/>
              <a:t>are usually </a:t>
            </a:r>
            <a:r>
              <a:rPr lang="en-US" sz="2000" baseline="0" dirty="0" smtClean="0"/>
              <a:t>two types of conveyance systems: an </a:t>
            </a:r>
            <a:r>
              <a:rPr lang="en-US" sz="2000" baseline="0" dirty="0" smtClean="0"/>
              <a:t>open system made up of </a:t>
            </a:r>
            <a:r>
              <a:rPr lang="en-US" sz="2000" baseline="0" dirty="0" smtClean="0"/>
              <a:t>swales; </a:t>
            </a:r>
            <a:r>
              <a:rPr lang="en-US" sz="2000" baseline="0" dirty="0" smtClean="0"/>
              <a:t>and a closed system, also called grey stormwater infrastructure, made up of storm drains, culverts and outfalls </a:t>
            </a:r>
            <a:r>
              <a:rPr lang="en-US" sz="2000" baseline="0" dirty="0" smtClean="0"/>
              <a:t>that are connected </a:t>
            </a:r>
            <a:r>
              <a:rPr lang="en-US" sz="2000" baseline="0" dirty="0" smtClean="0"/>
              <a:t>directly to a local </a:t>
            </a:r>
            <a:r>
              <a:rPr lang="en-US" sz="2000" baseline="0" dirty="0" smtClean="0"/>
              <a:t>water body.</a:t>
            </a:r>
          </a:p>
          <a:p>
            <a:endParaRPr lang="en-US" sz="2000" b="1" baseline="0" dirty="0" smtClean="0"/>
          </a:p>
          <a:p>
            <a:r>
              <a:rPr lang="en-US" sz="2000" b="1" baseline="0" dirty="0" smtClean="0"/>
              <a:t>How does this change the management of water in a watershed? </a:t>
            </a:r>
            <a:r>
              <a:rPr lang="en-US" sz="2000" b="0" baseline="0" dirty="0" smtClean="0"/>
              <a:t>These </a:t>
            </a:r>
            <a:r>
              <a:rPr lang="en-US" sz="2000" b="0" baseline="0" dirty="0" smtClean="0"/>
              <a:t>conveyance systems </a:t>
            </a:r>
            <a:r>
              <a:rPr lang="en-US" sz="2000" b="0" baseline="0" dirty="0" smtClean="0"/>
              <a:t>increase the volume </a:t>
            </a:r>
            <a:r>
              <a:rPr lang="en-US" sz="2000" b="0" baseline="0" dirty="0" smtClean="0"/>
              <a:t>of water and </a:t>
            </a:r>
            <a:r>
              <a:rPr lang="en-US" sz="2000" b="0" baseline="0" dirty="0" smtClean="0"/>
              <a:t>the speed at which the stormwater gets into the stream.  </a:t>
            </a:r>
            <a:r>
              <a:rPr lang="en-US" sz="2000" b="0" baseline="0" dirty="0" smtClean="0"/>
              <a:t>Fast-moving water </a:t>
            </a:r>
            <a:r>
              <a:rPr lang="en-US" sz="2000" b="0" baseline="0" dirty="0" smtClean="0"/>
              <a:t>has more force </a:t>
            </a:r>
            <a:r>
              <a:rPr lang="en-US" sz="2000" b="0" baseline="0" dirty="0" smtClean="0"/>
              <a:t>and will more quickly erode stream beds </a:t>
            </a:r>
            <a:r>
              <a:rPr lang="en-US" sz="2000" b="0" baseline="0" dirty="0" smtClean="0"/>
              <a:t>and banks. Large </a:t>
            </a:r>
            <a:r>
              <a:rPr lang="en-US" sz="2000" b="0" baseline="0" dirty="0" smtClean="0"/>
              <a:t>quantities </a:t>
            </a:r>
            <a:r>
              <a:rPr lang="en-US" sz="2000" b="0" baseline="0" dirty="0" smtClean="0"/>
              <a:t>of water </a:t>
            </a:r>
            <a:r>
              <a:rPr lang="en-US" sz="2000" b="0" baseline="0" dirty="0" smtClean="0"/>
              <a:t>have the </a:t>
            </a:r>
            <a:r>
              <a:rPr lang="en-US" sz="2000" b="0" baseline="0" dirty="0" smtClean="0"/>
              <a:t>capacity to pick up and hold more </a:t>
            </a:r>
            <a:r>
              <a:rPr lang="en-US" sz="2000" b="0" baseline="0" dirty="0" smtClean="0"/>
              <a:t>sediment, which is carried downstream and eventually deposited as silt.  </a:t>
            </a:r>
            <a:r>
              <a:rPr lang="en-US" sz="2000" b="0" baseline="0" dirty="0" smtClean="0"/>
              <a:t>In </a:t>
            </a:r>
            <a:r>
              <a:rPr lang="en-US" sz="2000" b="0" baseline="0" dirty="0" smtClean="0"/>
              <a:t>an </a:t>
            </a:r>
            <a:r>
              <a:rPr lang="en-US" sz="2000" b="0" baseline="0" dirty="0" smtClean="0"/>
              <a:t>undisturbed </a:t>
            </a:r>
            <a:r>
              <a:rPr lang="en-US" sz="2000" b="0" baseline="0" dirty="0" smtClean="0"/>
              <a:t>area such as a forest, stream levels </a:t>
            </a:r>
            <a:r>
              <a:rPr lang="en-US" sz="2000" b="0" baseline="0" dirty="0" smtClean="0"/>
              <a:t>slowly </a:t>
            </a:r>
            <a:r>
              <a:rPr lang="en-US" sz="2000" b="0" baseline="0" dirty="0" smtClean="0"/>
              <a:t>rise </a:t>
            </a:r>
            <a:r>
              <a:rPr lang="en-US" sz="2000" b="0" baseline="0" dirty="0" smtClean="0"/>
              <a:t>and </a:t>
            </a:r>
            <a:r>
              <a:rPr lang="en-US" sz="2000" b="0" baseline="0" dirty="0" smtClean="0"/>
              <a:t>fall </a:t>
            </a:r>
            <a:r>
              <a:rPr lang="en-US" sz="2000" b="0" baseline="0" dirty="0" smtClean="0"/>
              <a:t>during a rain </a:t>
            </a:r>
            <a:r>
              <a:rPr lang="en-US" sz="2000" b="0" baseline="0" dirty="0" smtClean="0"/>
              <a:t>event.  In </a:t>
            </a:r>
            <a:r>
              <a:rPr lang="en-US" sz="2000" b="0" baseline="0" dirty="0" smtClean="0"/>
              <a:t>a built environment, the water level rises </a:t>
            </a:r>
            <a:r>
              <a:rPr lang="en-US" sz="2000" b="0" baseline="0" dirty="0" smtClean="0"/>
              <a:t>quickly </a:t>
            </a:r>
            <a:r>
              <a:rPr lang="en-US" sz="2000" b="0" baseline="0" dirty="0" smtClean="0"/>
              <a:t>to extremely high levels and </a:t>
            </a:r>
            <a:r>
              <a:rPr lang="en-US" sz="2000" b="0" baseline="0" dirty="0" smtClean="0"/>
              <a:t>then falls </a:t>
            </a:r>
            <a:r>
              <a:rPr lang="en-US" sz="2000" b="0" baseline="0" dirty="0" smtClean="0"/>
              <a:t>quickly. Bugs and animals can not adjust to the rise and fall of the water level, and their homes are destroyed during these </a:t>
            </a:r>
            <a:r>
              <a:rPr lang="en-US" sz="2000" b="0" baseline="0" dirty="0" smtClean="0"/>
              <a:t>events.  Over </a:t>
            </a:r>
            <a:r>
              <a:rPr lang="en-US" sz="2000" b="0" baseline="0" dirty="0" smtClean="0"/>
              <a:t>time these streams lose most of the bugs and animals that </a:t>
            </a:r>
            <a:r>
              <a:rPr lang="en-US" sz="2000" b="0" baseline="0" dirty="0" smtClean="0"/>
              <a:t>once lived there.  </a:t>
            </a:r>
            <a:endParaRPr lang="en-US" sz="2000" b="0" baseline="0" dirty="0" smtClean="0"/>
          </a:p>
          <a:p>
            <a:endParaRPr lang="en-US" sz="2000" b="1" baseline="0" dirty="0" smtClean="0"/>
          </a:p>
          <a:p>
            <a:r>
              <a:rPr lang="en-US" sz="2000" b="1" baseline="0" dirty="0" smtClean="0"/>
              <a:t>Components of grey infrastructure. </a:t>
            </a:r>
          </a:p>
        </p:txBody>
      </p:sp>
      <p:sp>
        <p:nvSpPr>
          <p:cNvPr id="4" name="Slide Number Placeholder 3"/>
          <p:cNvSpPr>
            <a:spLocks noGrp="1"/>
          </p:cNvSpPr>
          <p:nvPr>
            <p:ph type="sldNum" sz="quarter" idx="10"/>
          </p:nvPr>
        </p:nvSpPr>
        <p:spPr/>
        <p:txBody>
          <a:bodyPr/>
          <a:lstStyle/>
          <a:p>
            <a:fld id="{90D2341A-8BA4-234E-90D5-92E06D6FE10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b="1" dirty="0" smtClean="0"/>
              <a:t>How is water treated in grey infrastructure? </a:t>
            </a:r>
            <a:r>
              <a:rPr lang="en-US" sz="2000" b="0" dirty="0" smtClean="0"/>
              <a:t>These systems are designed to drain quickly,</a:t>
            </a:r>
            <a:r>
              <a:rPr lang="en-US" sz="2000" b="0" baseline="0" dirty="0" smtClean="0"/>
              <a:t> from one </a:t>
            </a:r>
            <a:r>
              <a:rPr lang="en-US" sz="2000" b="0" baseline="0" dirty="0" smtClean="0"/>
              <a:t>grey infrastructure component </a:t>
            </a:r>
            <a:r>
              <a:rPr lang="en-US" sz="2000" b="0" baseline="0" dirty="0" smtClean="0"/>
              <a:t>to the next.  </a:t>
            </a:r>
            <a:r>
              <a:rPr lang="en-US" sz="2000" b="0" baseline="0" dirty="0" smtClean="0"/>
              <a:t>The components may consist of: storm drains; pipes; culverts; swales and outfalls. After </a:t>
            </a:r>
            <a:r>
              <a:rPr lang="en-US" sz="2000" b="0" baseline="0" dirty="0" smtClean="0"/>
              <a:t>entering the </a:t>
            </a:r>
            <a:r>
              <a:rPr lang="en-US" sz="2000" b="0" baseline="0" dirty="0" smtClean="0"/>
              <a:t>storm drains </a:t>
            </a:r>
            <a:r>
              <a:rPr lang="en-US" sz="2000" b="0" baseline="0" dirty="0" smtClean="0"/>
              <a:t>(carrying water, </a:t>
            </a:r>
            <a:r>
              <a:rPr lang="en-US" sz="2000" b="0" baseline="0" dirty="0" smtClean="0"/>
              <a:t>trash, </a:t>
            </a:r>
            <a:r>
              <a:rPr lang="en-US" sz="2000" b="0" baseline="0" dirty="0" smtClean="0"/>
              <a:t>debris and </a:t>
            </a:r>
            <a:r>
              <a:rPr lang="en-US" sz="2000" b="0" baseline="0" dirty="0" smtClean="0"/>
              <a:t>pollutants) the water enters </a:t>
            </a:r>
            <a:r>
              <a:rPr lang="en-US" sz="2000" b="0" baseline="0" dirty="0" smtClean="0"/>
              <a:t>into a system of pipes and culverts under our </a:t>
            </a:r>
            <a:r>
              <a:rPr lang="en-US" sz="2000" b="0" baseline="0" dirty="0" smtClean="0"/>
              <a:t>roads.  These </a:t>
            </a:r>
            <a:r>
              <a:rPr lang="en-US" sz="2000" b="0" baseline="0" dirty="0" smtClean="0"/>
              <a:t>pipes typically drain directly into our streams through outfalls or swales. </a:t>
            </a:r>
            <a:endParaRPr lang="en-US" sz="2000" b="1" dirty="0" smtClean="0"/>
          </a:p>
          <a:p>
            <a:endParaRPr lang="en-US" sz="2000" b="1" dirty="0" smtClean="0"/>
          </a:p>
          <a:p>
            <a:r>
              <a:rPr lang="en-US" sz="2000" b="1" dirty="0" smtClean="0"/>
              <a:t>What </a:t>
            </a:r>
            <a:r>
              <a:rPr lang="en-US" sz="2000" b="1" dirty="0" smtClean="0"/>
              <a:t>is a </a:t>
            </a:r>
            <a:r>
              <a:rPr lang="en-US" sz="2000" b="1" dirty="0" smtClean="0"/>
              <a:t>combined </a:t>
            </a:r>
            <a:r>
              <a:rPr lang="en-US" sz="2000" b="1" dirty="0" smtClean="0"/>
              <a:t>sewer system and what happens</a:t>
            </a:r>
            <a:r>
              <a:rPr lang="en-US" sz="2000" b="1" baseline="0" dirty="0" smtClean="0"/>
              <a:t> when it overflows? </a:t>
            </a:r>
            <a:r>
              <a:rPr lang="en-US" sz="2000" b="0" baseline="0" dirty="0" smtClean="0"/>
              <a:t> In older systems </a:t>
            </a:r>
            <a:r>
              <a:rPr lang="en-US" sz="2000" b="0" baseline="0" dirty="0" smtClean="0"/>
              <a:t>the </a:t>
            </a:r>
            <a:r>
              <a:rPr lang="en-US" sz="2000" b="0" baseline="0" dirty="0" err="1" smtClean="0"/>
              <a:t>stormwater</a:t>
            </a:r>
            <a:r>
              <a:rPr lang="en-US" sz="2000" b="0" baseline="0" dirty="0" smtClean="0"/>
              <a:t> </a:t>
            </a:r>
            <a:r>
              <a:rPr lang="en-US" sz="2000" b="0" baseline="0" dirty="0" smtClean="0"/>
              <a:t>infrastructure </a:t>
            </a:r>
            <a:r>
              <a:rPr lang="en-US" sz="2000" b="0" baseline="0" dirty="0" smtClean="0"/>
              <a:t>may be combined </a:t>
            </a:r>
            <a:r>
              <a:rPr lang="en-US" sz="2000" b="0" baseline="0" dirty="0" smtClean="0"/>
              <a:t>with sewage water infrastructure.  The pipes carrying sewage also will carry stormwater during rain events.  </a:t>
            </a:r>
            <a:r>
              <a:rPr lang="en-US" sz="2000" b="0" baseline="0" dirty="0" smtClean="0"/>
              <a:t>During dry weather, the sewage is diverted to the wastewater treatment plant.  But during a rain event, the water level exceeds that which the pipes can divert and the </a:t>
            </a:r>
            <a:r>
              <a:rPr lang="en-US" sz="2000" b="0" baseline="0" dirty="0" smtClean="0"/>
              <a:t>additional water (sewage and stormwater) overflows </a:t>
            </a:r>
            <a:r>
              <a:rPr lang="en-US" sz="2000" b="0" baseline="0" dirty="0" smtClean="0"/>
              <a:t>directly into </a:t>
            </a:r>
            <a:r>
              <a:rPr lang="en-US" sz="2000" b="0" baseline="0" dirty="0" smtClean="0"/>
              <a:t>the </a:t>
            </a:r>
            <a:r>
              <a:rPr lang="en-US" sz="2000" b="0" baseline="0" dirty="0" smtClean="0"/>
              <a:t>stream (labeled a combined sewer overflow or CSO).  </a:t>
            </a:r>
            <a:r>
              <a:rPr lang="en-US" sz="2000" b="0" baseline="0" dirty="0" smtClean="0"/>
              <a:t>We call these systems </a:t>
            </a:r>
            <a:r>
              <a:rPr lang="en-US" sz="2000" b="0" baseline="0" dirty="0" smtClean="0"/>
              <a:t>combined sewer systems.  </a:t>
            </a:r>
            <a:endParaRPr lang="en-US" sz="2000" b="0" baseline="0" dirty="0" smtClean="0"/>
          </a:p>
          <a:p>
            <a:endParaRPr lang="en-US" sz="2000" b="0" baseline="0" dirty="0" smtClean="0"/>
          </a:p>
          <a:p>
            <a:r>
              <a:rPr lang="en-US" sz="2000" b="0" baseline="0" dirty="0" smtClean="0"/>
              <a:t>Cities all across the USA have been required to reduce or eliminate these </a:t>
            </a:r>
            <a:r>
              <a:rPr lang="en-US" sz="2000" b="0" baseline="0" dirty="0" smtClean="0"/>
              <a:t>overflows by one of two methods: </a:t>
            </a:r>
          </a:p>
          <a:p>
            <a:pPr marL="457200" indent="-457200">
              <a:buAutoNum type="arabicParenR"/>
            </a:pPr>
            <a:r>
              <a:rPr lang="en-US" sz="2000" b="0" baseline="0" dirty="0" smtClean="0"/>
              <a:t>By storing </a:t>
            </a:r>
            <a:r>
              <a:rPr lang="en-US" sz="2000" b="0" baseline="0" dirty="0" smtClean="0"/>
              <a:t>stormwater and slowly releasing the water into the </a:t>
            </a:r>
            <a:r>
              <a:rPr lang="en-US" sz="2000" b="0" baseline="0" dirty="0" smtClean="0"/>
              <a:t>system;  </a:t>
            </a:r>
            <a:r>
              <a:rPr lang="en-US" sz="2000" b="0" baseline="0" dirty="0" smtClean="0"/>
              <a:t>or </a:t>
            </a:r>
            <a:endParaRPr lang="en-US" sz="2000" b="0" baseline="0" dirty="0" smtClean="0"/>
          </a:p>
          <a:p>
            <a:pPr marL="457200" indent="-457200">
              <a:buAutoNum type="arabicParenR"/>
            </a:pPr>
            <a:r>
              <a:rPr lang="en-US" sz="2000" b="0" baseline="0" dirty="0" smtClean="0"/>
              <a:t>By </a:t>
            </a:r>
            <a:r>
              <a:rPr lang="en-US" sz="2000" b="0" baseline="0" dirty="0" smtClean="0"/>
              <a:t>reducing the </a:t>
            </a:r>
            <a:r>
              <a:rPr lang="en-US" sz="2000" b="0" baseline="0" dirty="0" err="1" smtClean="0"/>
              <a:t>stormwater</a:t>
            </a:r>
            <a:r>
              <a:rPr lang="en-US" sz="2000" b="0" baseline="0" dirty="0" smtClean="0"/>
              <a:t> </a:t>
            </a:r>
            <a:r>
              <a:rPr lang="en-US" sz="2000" b="0" baseline="0" dirty="0" smtClean="0"/>
              <a:t>that enters into the </a:t>
            </a:r>
            <a:r>
              <a:rPr lang="en-US" sz="2000" b="0" baseline="0" dirty="0" smtClean="0"/>
              <a:t>sewer </a:t>
            </a:r>
            <a:r>
              <a:rPr lang="en-US" sz="2000" b="0" baseline="0" dirty="0" smtClean="0"/>
              <a:t>system </a:t>
            </a:r>
            <a:r>
              <a:rPr lang="en-US" sz="2000" b="0" baseline="0" dirty="0" smtClean="0"/>
              <a:t>by infiltrating the </a:t>
            </a:r>
            <a:r>
              <a:rPr lang="en-US" sz="2000" b="0" baseline="0" dirty="0" smtClean="0"/>
              <a:t>it into </a:t>
            </a:r>
            <a:r>
              <a:rPr lang="en-US" sz="2000" b="0" baseline="0" dirty="0" smtClean="0"/>
              <a:t>the ground.  </a:t>
            </a:r>
            <a:endParaRPr lang="en-US" sz="2000" b="0" baseline="0" dirty="0" smtClean="0"/>
          </a:p>
          <a:p>
            <a:pPr marL="457200" indent="-457200">
              <a:buNone/>
            </a:pPr>
            <a:r>
              <a:rPr lang="en-US" sz="2000" b="0" baseline="0" dirty="0" smtClean="0"/>
              <a:t>The </a:t>
            </a:r>
            <a:r>
              <a:rPr lang="en-US" sz="2000" b="0" baseline="0" dirty="0" smtClean="0"/>
              <a:t>City of Philadelphia has </a:t>
            </a:r>
            <a:r>
              <a:rPr lang="en-US" sz="2000" b="0" baseline="0" dirty="0" smtClean="0"/>
              <a:t>turned to </a:t>
            </a:r>
            <a:r>
              <a:rPr lang="en-US" sz="2000" b="0" baseline="0" dirty="0" smtClean="0"/>
              <a:t>green stormwater infrastructure </a:t>
            </a:r>
            <a:r>
              <a:rPr lang="en-US" sz="2000" b="0" baseline="0" dirty="0" smtClean="0"/>
              <a:t>to manage </a:t>
            </a:r>
            <a:r>
              <a:rPr lang="en-US" sz="2000" b="0" baseline="0" dirty="0" smtClean="0"/>
              <a:t>their </a:t>
            </a:r>
            <a:r>
              <a:rPr lang="en-US" sz="2000" b="0" baseline="0" dirty="0" err="1" smtClean="0"/>
              <a:t>stormwater</a:t>
            </a:r>
            <a:r>
              <a:rPr lang="en-US" sz="2000" b="0" baseline="0" dirty="0" smtClean="0"/>
              <a:t> by promoting infiltration.</a:t>
            </a:r>
            <a:endParaRPr lang="en-US" sz="2000" b="1"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Bio-retention</a:t>
            </a:r>
            <a:r>
              <a:rPr lang="en-US" baseline="0" dirty="0" smtClean="0"/>
              <a:t> systems are commonly called rain gardens- which is used to describe the most common form of bio-retention with one or multiple recessed planting beds that receive stormwater.   Other practices include bio-swales, swales densely planted, with a series of </a:t>
            </a:r>
            <a:r>
              <a:rPr lang="en-US" baseline="0" dirty="0" err="1" smtClean="0"/>
              <a:t>berms</a:t>
            </a:r>
            <a:r>
              <a:rPr lang="en-US" baseline="0" dirty="0" smtClean="0"/>
              <a:t> or check dams that hold and slowly move water through the swale to absorb and treat stormwater. Tree Trenches are also another form of bio-retention systems, using trees as the main vegetation, with a sandy soil trench extending from one tree pit to the next, gravel storage underneath with limited </a:t>
            </a:r>
            <a:r>
              <a:rPr lang="en-US" baseline="0" dirty="0" err="1" smtClean="0"/>
              <a:t>ponding</a:t>
            </a:r>
            <a:r>
              <a:rPr lang="en-US" baseline="0" dirty="0" smtClean="0"/>
              <a:t> at the surface of the tree pit.  </a:t>
            </a:r>
          </a:p>
          <a:p>
            <a:endParaRPr lang="en-US" dirty="0" smtClean="0"/>
          </a:p>
          <a:p>
            <a:r>
              <a:rPr lang="en-US" dirty="0" smtClean="0"/>
              <a:t>This is a drawing</a:t>
            </a:r>
            <a:r>
              <a:rPr lang="en-US" baseline="0" dirty="0" smtClean="0"/>
              <a:t> of a bio-retention system.  All systems have 3 main parts.  </a:t>
            </a:r>
            <a:endParaRPr lang="en-US" dirty="0" smtClean="0"/>
          </a:p>
          <a:p>
            <a:r>
              <a:rPr lang="en-US" dirty="0" smtClean="0"/>
              <a:t>Components of the system- </a:t>
            </a:r>
          </a:p>
          <a:p>
            <a:pPr marL="228600" indent="-228600">
              <a:buAutoNum type="arabicPeriod"/>
            </a:pPr>
            <a:r>
              <a:rPr lang="en-US" dirty="0" smtClean="0"/>
              <a:t>inlet/entrance- where water enters</a:t>
            </a:r>
            <a:r>
              <a:rPr lang="en-US" baseline="0" dirty="0" smtClean="0"/>
              <a:t> the system. Can include any combination of pipes, swale, </a:t>
            </a:r>
            <a:r>
              <a:rPr lang="en-US" baseline="0" dirty="0" err="1" smtClean="0"/>
              <a:t>forebay</a:t>
            </a:r>
            <a:r>
              <a:rPr lang="en-US" baseline="0" dirty="0" smtClean="0"/>
              <a:t> or </a:t>
            </a:r>
            <a:r>
              <a:rPr lang="en-US" baseline="0" dirty="0" err="1" smtClean="0"/>
              <a:t>stormdrains</a:t>
            </a:r>
            <a:r>
              <a:rPr lang="en-US" baseline="0" dirty="0" smtClean="0"/>
              <a:t>, </a:t>
            </a:r>
            <a:r>
              <a:rPr lang="en-US" b="0" baseline="0" dirty="0" smtClean="0"/>
              <a:t>curb cut or sheet flow in.</a:t>
            </a:r>
          </a:p>
          <a:p>
            <a:pPr marL="228600" indent="-228600">
              <a:buAutoNum type="arabicPeriod"/>
            </a:pPr>
            <a:r>
              <a:rPr lang="en-US" baseline="0" dirty="0" smtClean="0"/>
              <a:t>Planting bed- a recessed planting area that detains water, allows materials in the water to settle out and water to absorb into the ground.  Will include porous soil (the powerhouse of the system), mulch (the first line of defense) and plants. Many include </a:t>
            </a:r>
            <a:r>
              <a:rPr lang="en-US" baseline="0" dirty="0" err="1" smtClean="0"/>
              <a:t>underdrains</a:t>
            </a:r>
            <a:r>
              <a:rPr lang="en-US" baseline="0" dirty="0" smtClean="0"/>
              <a:t> beneath the soil medium drain excess water through the underground pipes.  </a:t>
            </a:r>
          </a:p>
          <a:p>
            <a:pPr marL="228600" indent="-228600">
              <a:buAutoNum type="arabicPeriod"/>
            </a:pPr>
            <a:r>
              <a:rPr lang="en-US" baseline="0" dirty="0" smtClean="0"/>
              <a:t>Outlet/exit- where the water leaves the system after the water reached the designed </a:t>
            </a:r>
            <a:r>
              <a:rPr lang="en-US" baseline="0" dirty="0" err="1" smtClean="0"/>
              <a:t>ponding</a:t>
            </a:r>
            <a:r>
              <a:rPr lang="en-US" baseline="0" dirty="0" smtClean="0"/>
              <a:t> depth.  There are typically two outlets: an in-bed outlet made up of riser pipe and cover and an overflow which is a depressed area in the </a:t>
            </a:r>
            <a:r>
              <a:rPr lang="en-US" baseline="0" dirty="0" err="1" smtClean="0"/>
              <a:t>berm</a:t>
            </a:r>
            <a:r>
              <a:rPr lang="en-US" baseline="0" dirty="0" smtClean="0"/>
              <a:t>/top edge of the system that directs water out of the system to a designated area. </a:t>
            </a:r>
          </a:p>
          <a:p>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how water moves through the system.</a:t>
            </a:r>
            <a:r>
              <a:rPr lang="en-US" baseline="0" dirty="0" smtClean="0"/>
              <a:t> </a:t>
            </a:r>
            <a:r>
              <a:rPr lang="en-US" dirty="0" smtClean="0"/>
              <a:t>The bio-retention</a:t>
            </a:r>
            <a:r>
              <a:rPr lang="en-US" baseline="0" dirty="0" smtClean="0"/>
              <a:t> </a:t>
            </a:r>
            <a:r>
              <a:rPr lang="en-US" dirty="0" smtClean="0"/>
              <a:t>system</a:t>
            </a:r>
            <a:r>
              <a:rPr lang="en-US" baseline="0" dirty="0" smtClean="0"/>
              <a:t> are sized for a certain amount of water to move in the system, pond, drain and excess water moves out of system when full.  Inlets designed to allow water in are reinforced to reduce erosion caused flowing water.  The </a:t>
            </a:r>
            <a:r>
              <a:rPr lang="en-US" baseline="0" dirty="0" err="1" smtClean="0"/>
              <a:t>ponding</a:t>
            </a:r>
            <a:r>
              <a:rPr lang="en-US" baseline="0" dirty="0" smtClean="0"/>
              <a:t> areas can have a check dam to slow water movement through the system. If system has two ponding areas, different maintenance issue will be present in the two </a:t>
            </a:r>
            <a:r>
              <a:rPr lang="en-US" baseline="0" dirty="0" err="1" smtClean="0"/>
              <a:t>ponding</a:t>
            </a:r>
            <a:r>
              <a:rPr lang="en-US" baseline="0" dirty="0" smtClean="0"/>
              <a:t> areas. The first </a:t>
            </a:r>
            <a:r>
              <a:rPr lang="en-US" baseline="0" dirty="0" err="1" smtClean="0"/>
              <a:t>ponding</a:t>
            </a:r>
            <a:r>
              <a:rPr lang="en-US" baseline="0" dirty="0" smtClean="0"/>
              <a:t> are will have more sediment deposition and may have slower drainage. The second </a:t>
            </a:r>
            <a:r>
              <a:rPr lang="en-US" baseline="0" dirty="0" err="1" smtClean="0"/>
              <a:t>ponding</a:t>
            </a:r>
            <a:r>
              <a:rPr lang="en-US" baseline="0" dirty="0" smtClean="0"/>
              <a:t> area may have more </a:t>
            </a:r>
            <a:r>
              <a:rPr lang="en-US" baseline="0" dirty="0" err="1" smtClean="0"/>
              <a:t>vigerous</a:t>
            </a:r>
            <a:r>
              <a:rPr lang="en-US" baseline="0" dirty="0" smtClean="0"/>
              <a:t> growth, a little more trash and weeds.  </a:t>
            </a:r>
          </a:p>
          <a:p>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a series of inlets that may be present in a bio-retention system, including pipes, culverts grass lined swales, and rock lined swales.  </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component of the system will have unique maintenance issues.  When maintaining</a:t>
            </a:r>
            <a:r>
              <a:rPr lang="en-US" baseline="0" dirty="0" smtClean="0"/>
              <a:t> a site, always check the inlets and outlets before you start work within the planting bed. </a:t>
            </a:r>
            <a:r>
              <a:rPr lang="en-US" dirty="0" smtClean="0"/>
              <a:t>Ensure that water is able</a:t>
            </a:r>
            <a:r>
              <a:rPr lang="en-US" baseline="0" dirty="0" smtClean="0"/>
              <a:t> to enter the bio-retention system unobstructed. </a:t>
            </a:r>
            <a:r>
              <a:rPr lang="en-US" b="0" baseline="0" dirty="0" smtClean="0"/>
              <a:t>If this occurs water will bypass the system and can cause erosion at the inlet and  if there is limited flow space in the pipes it will cause erosion at the exit of the inlet. </a:t>
            </a:r>
            <a:r>
              <a:rPr lang="en-US" baseline="0" dirty="0" smtClean="0"/>
              <a:t>When you have an open swale either soft surface-vegetated or hard surface such as a paved or rock lined erosion can occur if the water is entering to quickly or if part of the entrance is clogged.  Either of these situations can cause </a:t>
            </a:r>
            <a:r>
              <a:rPr lang="en-US" baseline="0" dirty="0" err="1" smtClean="0"/>
              <a:t>gullying</a:t>
            </a:r>
            <a:r>
              <a:rPr lang="en-US" baseline="0" dirty="0" smtClean="0"/>
              <a:t> or plant die-back in a soft surface swale and can cause </a:t>
            </a:r>
            <a:r>
              <a:rPr lang="en-US" baseline="0" dirty="0" err="1" smtClean="0"/>
              <a:t>gullying</a:t>
            </a:r>
            <a:r>
              <a:rPr lang="en-US" baseline="0" dirty="0" smtClean="0"/>
              <a:t> and plant die-back in the planting bed in a hard surface swale.  </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Water can enter the planting bed in many ways and can create different maintenance</a:t>
            </a:r>
            <a:r>
              <a:rPr lang="en-US" baseline="0" dirty="0" smtClean="0"/>
              <a:t> issues.  These are examples of different planting bed</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4500" y="4724400"/>
            <a:ext cx="8229599" cy="1752600"/>
          </a:xfrm>
          <a:prstGeom prst="rect">
            <a:avLst/>
          </a:prstGeom>
        </p:spPr>
        <p:txBody>
          <a:bodyPr/>
          <a:lstStyle>
            <a:lvl1pPr marL="0" indent="0" algn="ctr">
              <a:buNone/>
              <a:defRPr b="1">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41300"/>
            <a:ext cx="7771170" cy="685800"/>
          </a:xfrm>
          <a:prstGeom prst="rect">
            <a:avLst/>
          </a:prstGeom>
        </p:spPr>
        <p:txBody>
          <a:bodyPr/>
          <a:lstStyle>
            <a:lvl1pPr marL="0" indent="0" algn="l">
              <a:buNone/>
              <a:defRPr b="1">
                <a:solidFill>
                  <a:srgbClr val="00408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PHS_logo.png"/>
          <p:cNvPicPr>
            <a:picLocks noChangeAspect="1"/>
          </p:cNvPicPr>
          <p:nvPr userDrawn="1"/>
        </p:nvPicPr>
        <p:blipFill>
          <a:blip r:embed="rId3"/>
          <a:srcRect l="33212" t="27639" r="33434" b="28001"/>
          <a:stretch>
            <a:fillRect/>
          </a:stretch>
        </p:blipFill>
        <p:spPr>
          <a:xfrm>
            <a:off x="3566254" y="757169"/>
            <a:ext cx="2034446" cy="3501565"/>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rot="5400000" flipV="1">
            <a:off x="-3142158" y="3368037"/>
            <a:ext cx="6858003" cy="121923"/>
          </a:xfrm>
          <a:prstGeom prst="rect">
            <a:avLst/>
          </a:prstGeom>
          <a:solidFill>
            <a:srgbClr val="8FD9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PHS_logo.png"/>
          <p:cNvPicPr>
            <a:picLocks noChangeAspect="1"/>
          </p:cNvPicPr>
          <p:nvPr userDrawn="1"/>
        </p:nvPicPr>
        <p:blipFill>
          <a:blip r:embed="rId3"/>
          <a:srcRect l="33212" t="27639" r="33434" b="36634"/>
          <a:stretch>
            <a:fillRect/>
          </a:stretch>
        </p:blipFill>
        <p:spPr>
          <a:xfrm>
            <a:off x="8286354" y="5756856"/>
            <a:ext cx="678232" cy="940158"/>
          </a:xfrm>
          <a:prstGeom prst="rect">
            <a:avLst/>
          </a:prstGeom>
        </p:spPr>
      </p:pic>
      <p:sp>
        <p:nvSpPr>
          <p:cNvPr id="11" name="Rectangle 10"/>
          <p:cNvSpPr/>
          <p:nvPr userDrawn="1"/>
        </p:nvSpPr>
        <p:spPr>
          <a:xfrm rot="5400000" flipV="1">
            <a:off x="-3252467" y="3368037"/>
            <a:ext cx="6858003" cy="121923"/>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rot="5400000" flipV="1">
            <a:off x="-3370579" y="3368037"/>
            <a:ext cx="6858003" cy="121923"/>
          </a:xfrm>
          <a:prstGeom prst="rect">
            <a:avLst/>
          </a:prstGeom>
          <a:solidFill>
            <a:srgbClr val="00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27.jpe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eaLnBrk="0" hangingPunct="0">
              <a:spcBef>
                <a:spcPts val="0"/>
              </a:spcBef>
              <a:buClr>
                <a:schemeClr val="tx1"/>
              </a:buClr>
            </a:pPr>
            <a:r>
              <a:rPr lang="en-US" sz="2800" b="0" dirty="0" smtClean="0">
                <a:solidFill>
                  <a:schemeClr val="tx1">
                    <a:lumMod val="85000"/>
                    <a:lumOff val="15000"/>
                  </a:schemeClr>
                </a:solidFill>
                <a:latin typeface="Calibri" pitchFamily="34" charset="0"/>
                <a:cs typeface="Calibri" pitchFamily="34" charset="0"/>
              </a:rPr>
              <a:t>The Pennsylvania Horticultural Society motivates people to improve the quality of life and create a sense of community through horticulture.</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5003" y="873312"/>
            <a:ext cx="7799294" cy="5245099"/>
          </a:xfrm>
          <a:prstGeom prst="rect">
            <a:avLst/>
          </a:prstGeom>
          <a:solidFill>
            <a:srgbClr val="8FD9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Subtitle 1"/>
          <p:cNvSpPr>
            <a:spLocks noGrp="1"/>
          </p:cNvSpPr>
          <p:nvPr>
            <p:ph type="subTitle" idx="1"/>
          </p:nvPr>
        </p:nvSpPr>
        <p:spPr/>
        <p:txBody>
          <a:bodyPr/>
          <a:lstStyle/>
          <a:p>
            <a:r>
              <a:rPr lang="en-US" dirty="0" smtClean="0"/>
              <a:t>Planting Bed maintenance</a:t>
            </a:r>
            <a:endParaRPr lang="en-US" dirty="0"/>
          </a:p>
        </p:txBody>
      </p:sp>
      <p:sp>
        <p:nvSpPr>
          <p:cNvPr id="3" name="TextBox 2"/>
          <p:cNvSpPr txBox="1"/>
          <p:nvPr/>
        </p:nvSpPr>
        <p:spPr>
          <a:xfrm>
            <a:off x="309283" y="855433"/>
            <a:ext cx="7799294" cy="4893647"/>
          </a:xfrm>
          <a:prstGeom prst="rect">
            <a:avLst/>
          </a:prstGeom>
          <a:noFill/>
        </p:spPr>
        <p:txBody>
          <a:bodyPr wrap="square" rtlCol="0">
            <a:spAutoFit/>
          </a:bodyPr>
          <a:lstStyle/>
          <a:p>
            <a:r>
              <a:rPr lang="en-US" sz="3200" b="1" dirty="0" smtClean="0"/>
              <a:t>Issues</a:t>
            </a:r>
          </a:p>
          <a:p>
            <a:pPr lvl="3">
              <a:buFont typeface="Arial" pitchFamily="34" charset="0"/>
              <a:buChar char="•"/>
            </a:pPr>
            <a:r>
              <a:rPr lang="en-US" sz="2400" dirty="0" smtClean="0"/>
              <a:t>	</a:t>
            </a:r>
            <a:r>
              <a:rPr lang="en-US" sz="2800" dirty="0" smtClean="0"/>
              <a:t>Soil compaction</a:t>
            </a:r>
          </a:p>
          <a:p>
            <a:pPr lvl="3">
              <a:buFont typeface="Arial" pitchFamily="34" charset="0"/>
              <a:buChar char="•"/>
            </a:pPr>
            <a:r>
              <a:rPr lang="en-US" sz="2800" dirty="0" smtClean="0"/>
              <a:t> 	Soil saturation</a:t>
            </a:r>
          </a:p>
          <a:p>
            <a:pPr lvl="3">
              <a:buFont typeface="Arial" pitchFamily="34" charset="0"/>
              <a:buChar char="•"/>
            </a:pPr>
            <a:r>
              <a:rPr lang="en-US" sz="2800" dirty="0" smtClean="0"/>
              <a:t> 	Sedimentation </a:t>
            </a:r>
          </a:p>
          <a:p>
            <a:pPr lvl="3">
              <a:buFont typeface="Arial" pitchFamily="34" charset="0"/>
              <a:buChar char="•"/>
            </a:pPr>
            <a:r>
              <a:rPr lang="en-US" sz="2800" dirty="0" smtClean="0"/>
              <a:t>  	Leaf litter</a:t>
            </a:r>
          </a:p>
          <a:p>
            <a:pPr lvl="3">
              <a:buFont typeface="Arial" pitchFamily="34" charset="0"/>
              <a:buChar char="•"/>
            </a:pPr>
            <a:r>
              <a:rPr lang="en-US" sz="2800" dirty="0" smtClean="0"/>
              <a:t> 	Trash</a:t>
            </a:r>
          </a:p>
          <a:p>
            <a:pPr lvl="3">
              <a:buFont typeface="Arial" pitchFamily="34" charset="0"/>
              <a:buChar char="•"/>
            </a:pPr>
            <a:r>
              <a:rPr lang="en-US" sz="2800" dirty="0" smtClean="0"/>
              <a:t>	Erosion at inlet and outlet pipe outfall</a:t>
            </a:r>
          </a:p>
          <a:p>
            <a:pPr lvl="3">
              <a:buFont typeface="Arial" pitchFamily="34" charset="0"/>
              <a:buChar char="•"/>
            </a:pPr>
            <a:r>
              <a:rPr lang="en-US" sz="2800" dirty="0" smtClean="0"/>
              <a:t> 	Gully formation</a:t>
            </a:r>
          </a:p>
          <a:p>
            <a:pPr lvl="3">
              <a:buFont typeface="Arial" pitchFamily="34" charset="0"/>
              <a:buChar char="•"/>
            </a:pPr>
            <a:r>
              <a:rPr lang="en-US" sz="2800" dirty="0" smtClean="0"/>
              <a:t> 	Changes in the contour of the bed</a:t>
            </a:r>
          </a:p>
          <a:p>
            <a:pPr lvl="3">
              <a:buFont typeface="Arial" pitchFamily="34" charset="0"/>
              <a:buChar char="•"/>
            </a:pPr>
            <a:r>
              <a:rPr lang="en-US" sz="2800" dirty="0" smtClean="0"/>
              <a:t> 	Plant dieback </a:t>
            </a:r>
          </a:p>
          <a:p>
            <a:pPr lvl="3">
              <a:buFont typeface="Arial" pitchFamily="34" charset="0"/>
              <a:buChar char="•"/>
            </a:pPr>
            <a:r>
              <a:rPr lang="en-US" sz="2800" dirty="0" smtClean="0"/>
              <a:t> 	Unwanted plants- weeds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67315" y="0"/>
            <a:ext cx="3779391" cy="685800"/>
          </a:xfrm>
        </p:spPr>
        <p:txBody>
          <a:bodyPr/>
          <a:lstStyle/>
          <a:p>
            <a:r>
              <a:rPr lang="en-US" dirty="0" smtClean="0"/>
              <a:t>Overflow or Outlet</a:t>
            </a:r>
            <a:endParaRPr lang="en-US" dirty="0"/>
          </a:p>
        </p:txBody>
      </p:sp>
      <p:pic>
        <p:nvPicPr>
          <p:cNvPr id="26626" name="Picture 2" descr="http://clackswcd.wpengine.netdna-cdn.com/wp-content/uploads/Raingarden-LOUCC-overflow.jpg"/>
          <p:cNvPicPr>
            <a:picLocks noChangeAspect="1" noChangeArrowheads="1"/>
          </p:cNvPicPr>
          <p:nvPr/>
        </p:nvPicPr>
        <p:blipFill>
          <a:blip r:embed="rId3"/>
          <a:srcRect b="9150"/>
          <a:stretch>
            <a:fillRect/>
          </a:stretch>
        </p:blipFill>
        <p:spPr bwMode="auto">
          <a:xfrm>
            <a:off x="4191810" y="65175"/>
            <a:ext cx="4884906" cy="2769465"/>
          </a:xfrm>
          <a:prstGeom prst="roundRect">
            <a:avLst/>
          </a:prstGeom>
          <a:noFill/>
        </p:spPr>
      </p:pic>
      <p:pic>
        <p:nvPicPr>
          <p:cNvPr id="26628" name="Picture 4" descr="https://encrypted-tbn3.gstatic.com/images?q=tbn:ANd9GcRHGa_-U3nv7XWmpeqs7vrD3_j4sNTyV_YYvVyBwvjmvEj-3zI-"/>
          <p:cNvPicPr>
            <a:picLocks noChangeAspect="1" noChangeArrowheads="1"/>
          </p:cNvPicPr>
          <p:nvPr/>
        </p:nvPicPr>
        <p:blipFill>
          <a:blip r:embed="rId4"/>
          <a:srcRect/>
          <a:stretch>
            <a:fillRect/>
          </a:stretch>
        </p:blipFill>
        <p:spPr bwMode="auto">
          <a:xfrm>
            <a:off x="408490" y="872486"/>
            <a:ext cx="3638216" cy="5467264"/>
          </a:xfrm>
          <a:prstGeom prst="roundRect">
            <a:avLst/>
          </a:prstGeom>
          <a:noFill/>
        </p:spPr>
      </p:pic>
      <p:pic>
        <p:nvPicPr>
          <p:cNvPr id="26630" name="Picture 6" descr="http://www.vtwaterquality.org/stormwater/images/sw_133State_3.jpg"/>
          <p:cNvPicPr>
            <a:picLocks noChangeAspect="1" noChangeArrowheads="1"/>
          </p:cNvPicPr>
          <p:nvPr/>
        </p:nvPicPr>
        <p:blipFill>
          <a:blip r:embed="rId5"/>
          <a:srcRect/>
          <a:stretch>
            <a:fillRect/>
          </a:stretch>
        </p:blipFill>
        <p:spPr bwMode="auto">
          <a:xfrm>
            <a:off x="4191810" y="2912340"/>
            <a:ext cx="4913280" cy="3743325"/>
          </a:xfrm>
          <a:prstGeom prst="round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5003" y="873312"/>
            <a:ext cx="7799294" cy="5737543"/>
          </a:xfrm>
          <a:prstGeom prst="rect">
            <a:avLst/>
          </a:prstGeom>
          <a:solidFill>
            <a:srgbClr val="8FD9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p:txBody>
          <a:bodyPr/>
          <a:lstStyle/>
          <a:p>
            <a:r>
              <a:rPr lang="en-US" dirty="0" smtClean="0"/>
              <a:t>Outlet maintenance</a:t>
            </a:r>
            <a:endParaRPr lang="en-US" dirty="0"/>
          </a:p>
        </p:txBody>
      </p:sp>
      <p:sp>
        <p:nvSpPr>
          <p:cNvPr id="3" name="TextBox 2"/>
          <p:cNvSpPr txBox="1"/>
          <p:nvPr/>
        </p:nvSpPr>
        <p:spPr>
          <a:xfrm>
            <a:off x="660401" y="855433"/>
            <a:ext cx="7081519" cy="5016758"/>
          </a:xfrm>
          <a:prstGeom prst="rect">
            <a:avLst/>
          </a:prstGeom>
          <a:noFill/>
        </p:spPr>
        <p:txBody>
          <a:bodyPr wrap="square" rtlCol="0">
            <a:spAutoFit/>
          </a:bodyPr>
          <a:lstStyle/>
          <a:p>
            <a:r>
              <a:rPr lang="en-US" sz="2800" b="1" dirty="0" smtClean="0"/>
              <a:t>Pipes &amp; Closed outlets</a:t>
            </a:r>
          </a:p>
          <a:p>
            <a:pPr lvl="2"/>
            <a:r>
              <a:rPr lang="en-US" sz="2400" dirty="0" smtClean="0"/>
              <a:t>Clogging</a:t>
            </a:r>
          </a:p>
          <a:p>
            <a:pPr lvl="3">
              <a:buFont typeface="Arial" pitchFamily="34" charset="0"/>
              <a:buChar char="•"/>
            </a:pPr>
            <a:r>
              <a:rPr lang="en-US" sz="2400" dirty="0" smtClean="0"/>
              <a:t>	Sediment </a:t>
            </a:r>
          </a:p>
          <a:p>
            <a:pPr lvl="3">
              <a:buFont typeface="Arial" pitchFamily="34" charset="0"/>
              <a:buChar char="•"/>
            </a:pPr>
            <a:r>
              <a:rPr lang="en-US" sz="2400" dirty="0" smtClean="0"/>
              <a:t>  	Leaf litter</a:t>
            </a:r>
          </a:p>
          <a:p>
            <a:pPr lvl="3">
              <a:buFont typeface="Arial" pitchFamily="34" charset="0"/>
              <a:buChar char="•"/>
            </a:pPr>
            <a:r>
              <a:rPr lang="en-US" sz="2400" dirty="0" smtClean="0"/>
              <a:t> 	Trash</a:t>
            </a:r>
          </a:p>
          <a:p>
            <a:pPr lvl="2"/>
            <a:r>
              <a:rPr lang="en-US" sz="2400" dirty="0" smtClean="0"/>
              <a:t>Issues</a:t>
            </a:r>
          </a:p>
          <a:p>
            <a:pPr marL="1889125" lvl="3" indent="-517525">
              <a:buFont typeface="Arial" pitchFamily="34" charset="0"/>
              <a:buChar char="•"/>
            </a:pPr>
            <a:r>
              <a:rPr lang="en-US" sz="2400" dirty="0" smtClean="0"/>
              <a:t>Water unable to exit system</a:t>
            </a:r>
          </a:p>
          <a:p>
            <a:pPr marL="1889125" lvl="3" indent="-517525">
              <a:buFont typeface="Arial" pitchFamily="34" charset="0"/>
              <a:buChar char="•"/>
            </a:pPr>
            <a:r>
              <a:rPr lang="en-US" sz="2400" dirty="0" smtClean="0"/>
              <a:t>Erosion at the outlet of the pipe</a:t>
            </a:r>
          </a:p>
          <a:p>
            <a:r>
              <a:rPr lang="en-US" sz="2800" b="1" dirty="0" smtClean="0"/>
              <a:t>Overflow</a:t>
            </a:r>
          </a:p>
          <a:p>
            <a:pPr lvl="2"/>
            <a:r>
              <a:rPr lang="en-US" sz="2400" dirty="0" smtClean="0"/>
              <a:t>Erosion</a:t>
            </a:r>
          </a:p>
          <a:p>
            <a:pPr lvl="3">
              <a:buFont typeface="Arial" pitchFamily="34" charset="0"/>
              <a:buChar char="•"/>
            </a:pPr>
            <a:r>
              <a:rPr lang="en-US" sz="2400" dirty="0" smtClean="0"/>
              <a:t> 	Gully formation</a:t>
            </a:r>
          </a:p>
          <a:p>
            <a:pPr lvl="3">
              <a:buFont typeface="Arial" pitchFamily="34" charset="0"/>
              <a:buChar char="•"/>
            </a:pPr>
            <a:r>
              <a:rPr lang="en-US" sz="2400" dirty="0" smtClean="0"/>
              <a:t> 	Mulch carried out of garden</a:t>
            </a:r>
          </a:p>
          <a:p>
            <a:pPr lvl="3">
              <a:buFont typeface="Arial" pitchFamily="34" charset="0"/>
              <a:buChar char="•"/>
            </a:pPr>
            <a:r>
              <a:rPr lang="en-US" sz="2400" dirty="0" smtClean="0"/>
              <a:t> 	Plant dieback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353470" y="1238865"/>
            <a:ext cx="8775290" cy="3775587"/>
          </a:xfrm>
          <a:prstGeom prst="rect">
            <a:avLst/>
          </a:prstGeom>
          <a:solidFill>
            <a:srgbClr val="8FD9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a:xfrm>
            <a:off x="660401" y="250723"/>
            <a:ext cx="7771170" cy="685800"/>
          </a:xfrm>
        </p:spPr>
        <p:txBody>
          <a:bodyPr/>
          <a:lstStyle/>
          <a:p>
            <a:r>
              <a:rPr lang="en-US" dirty="0" smtClean="0"/>
              <a:t>Next up……………….</a:t>
            </a:r>
            <a:endParaRPr lang="en-US" dirty="0"/>
          </a:p>
        </p:txBody>
      </p:sp>
      <p:sp>
        <p:nvSpPr>
          <p:cNvPr id="4" name="TextBox 3"/>
          <p:cNvSpPr txBox="1"/>
          <p:nvPr/>
        </p:nvSpPr>
        <p:spPr>
          <a:xfrm>
            <a:off x="660402" y="1238865"/>
            <a:ext cx="7771170" cy="1015663"/>
          </a:xfrm>
          <a:prstGeom prst="rect">
            <a:avLst/>
          </a:prstGeom>
          <a:noFill/>
        </p:spPr>
        <p:txBody>
          <a:bodyPr wrap="square" rtlCol="0">
            <a:spAutoFit/>
          </a:bodyPr>
          <a:lstStyle/>
          <a:p>
            <a:endParaRPr lang="en-US" sz="2800" dirty="0" smtClean="0"/>
          </a:p>
          <a:p>
            <a:pPr algn="ctr"/>
            <a:r>
              <a:rPr lang="en-US" sz="3200" b="1" dirty="0" smtClean="0"/>
              <a:t>Spring and Summer maintenance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60401" y="241299"/>
            <a:ext cx="8163150" cy="1840419"/>
          </a:xfrm>
        </p:spPr>
        <p:txBody>
          <a:bodyPr/>
          <a:lstStyle/>
          <a:p>
            <a:pPr algn="ctr"/>
            <a:r>
              <a:rPr lang="en-US" dirty="0" smtClean="0"/>
              <a:t>THANK YOU TO OUR </a:t>
            </a:r>
          </a:p>
          <a:p>
            <a:r>
              <a:rPr lang="en-US" dirty="0" smtClean="0"/>
              <a:t>   FUNDER 				 &amp; 			PARTNERS</a:t>
            </a:r>
          </a:p>
          <a:p>
            <a:pPr algn="r"/>
            <a:endParaRPr lang="en-US" dirty="0" smtClean="0"/>
          </a:p>
          <a:p>
            <a:endParaRPr lang="en-US" dirty="0"/>
          </a:p>
        </p:txBody>
      </p:sp>
      <p:pic>
        <p:nvPicPr>
          <p:cNvPr id="4" name="Picture 3" descr="https://lh6.googleusercontent.com/-iEKEnWTCfsg/AAAAAAAAAAI/AAAAAAAAAFI/nC3EdfH9gdM/s120-c/photo.jpg"/>
          <p:cNvPicPr>
            <a:picLocks noChangeAspect="1" noChangeArrowheads="1"/>
          </p:cNvPicPr>
          <p:nvPr/>
        </p:nvPicPr>
        <p:blipFill>
          <a:blip r:embed="rId3"/>
          <a:srcRect/>
          <a:stretch>
            <a:fillRect/>
          </a:stretch>
        </p:blipFill>
        <p:spPr bwMode="auto">
          <a:xfrm>
            <a:off x="660401" y="1719557"/>
            <a:ext cx="3474194" cy="3474197"/>
          </a:xfrm>
          <a:prstGeom prst="rect">
            <a:avLst/>
          </a:prstGeom>
          <a:noFill/>
        </p:spPr>
      </p:pic>
      <p:pic>
        <p:nvPicPr>
          <p:cNvPr id="6" name="Picture 6" descr="GreenTreks"/>
          <p:cNvPicPr>
            <a:picLocks noChangeAspect="1" noChangeArrowheads="1"/>
          </p:cNvPicPr>
          <p:nvPr/>
        </p:nvPicPr>
        <p:blipFill>
          <a:blip r:embed="rId4"/>
          <a:srcRect/>
          <a:stretch>
            <a:fillRect/>
          </a:stretch>
        </p:blipFill>
        <p:spPr bwMode="auto">
          <a:xfrm>
            <a:off x="4388595" y="2495766"/>
            <a:ext cx="4638675" cy="1238250"/>
          </a:xfrm>
          <a:prstGeom prst="rect">
            <a:avLst/>
          </a:prstGeom>
          <a:noFill/>
        </p:spPr>
      </p:pic>
      <p:pic>
        <p:nvPicPr>
          <p:cNvPr id="7" name="Picture 2" descr="TTF Watershed"/>
          <p:cNvPicPr>
            <a:picLocks noChangeAspect="1" noChangeArrowheads="1"/>
          </p:cNvPicPr>
          <p:nvPr/>
        </p:nvPicPr>
        <p:blipFill>
          <a:blip r:embed="rId5"/>
          <a:srcRect/>
          <a:stretch>
            <a:fillRect/>
          </a:stretch>
        </p:blipFill>
        <p:spPr bwMode="auto">
          <a:xfrm>
            <a:off x="4494380" y="1506546"/>
            <a:ext cx="4457896" cy="939004"/>
          </a:xfrm>
          <a:prstGeom prst="rect">
            <a:avLst/>
          </a:prstGeom>
          <a:noFill/>
        </p:spPr>
      </p:pic>
      <p:pic>
        <p:nvPicPr>
          <p:cNvPr id="8" name="Picture 7" descr="fsshield_grn_transp.gif"/>
          <p:cNvPicPr>
            <a:picLocks noChangeAspect="1"/>
          </p:cNvPicPr>
          <p:nvPr/>
        </p:nvPicPr>
        <p:blipFill>
          <a:blip r:embed="rId6"/>
          <a:stretch>
            <a:fillRect/>
          </a:stretch>
        </p:blipFill>
        <p:spPr>
          <a:xfrm>
            <a:off x="6194316" y="5411776"/>
            <a:ext cx="1110745" cy="1211722"/>
          </a:xfrm>
          <a:prstGeom prst="rect">
            <a:avLst/>
          </a:prstGeom>
        </p:spPr>
      </p:pic>
      <p:pic>
        <p:nvPicPr>
          <p:cNvPr id="9" name="Picture 2"/>
          <p:cNvPicPr>
            <a:picLocks noChangeAspect="1" noChangeArrowheads="1"/>
          </p:cNvPicPr>
          <p:nvPr/>
        </p:nvPicPr>
        <p:blipFill>
          <a:blip r:embed="rId7"/>
          <a:srcRect/>
          <a:stretch>
            <a:fillRect/>
          </a:stretch>
        </p:blipFill>
        <p:spPr bwMode="auto">
          <a:xfrm>
            <a:off x="4721778" y="3835099"/>
            <a:ext cx="4095655" cy="12414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0" y="241299"/>
            <a:ext cx="8483599" cy="1322029"/>
          </a:xfrm>
        </p:spPr>
        <p:txBody>
          <a:bodyPr/>
          <a:lstStyle/>
          <a:p>
            <a:r>
              <a:rPr lang="en-US" dirty="0" smtClean="0"/>
              <a:t>Maintaining Green Stormwater Infrastructure (GSI)  Systems</a:t>
            </a:r>
            <a:endParaRPr lang="en-US" dirty="0"/>
          </a:p>
        </p:txBody>
      </p:sp>
      <p:cxnSp>
        <p:nvCxnSpPr>
          <p:cNvPr id="4" name="Straight Connector 3"/>
          <p:cNvCxnSpPr/>
          <p:nvPr/>
        </p:nvCxnSpPr>
        <p:spPr>
          <a:xfrm>
            <a:off x="793132" y="1418865"/>
            <a:ext cx="7112000" cy="1588"/>
          </a:xfrm>
          <a:prstGeom prst="line">
            <a:avLst/>
          </a:prstGeom>
          <a:ln>
            <a:solidFill>
              <a:srgbClr val="92D050"/>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660400" y="1426168"/>
            <a:ext cx="7553960" cy="3416320"/>
          </a:xfrm>
          <a:prstGeom prst="rect">
            <a:avLst/>
          </a:prstGeom>
        </p:spPr>
        <p:txBody>
          <a:bodyPr wrap="square">
            <a:spAutoFit/>
          </a:bodyPr>
          <a:lstStyle/>
          <a:p>
            <a:r>
              <a:rPr lang="en-US" sz="3200" dirty="0" smtClean="0">
                <a:solidFill>
                  <a:srgbClr val="97AD3A"/>
                </a:solidFill>
              </a:rPr>
              <a:t>Sustaining green infrastructure through proper landscape management</a:t>
            </a:r>
          </a:p>
          <a:p>
            <a:endParaRPr lang="en-US" sz="1200" dirty="0" smtClean="0">
              <a:solidFill>
                <a:srgbClr val="97AD3A"/>
              </a:solidFill>
            </a:endParaRPr>
          </a:p>
          <a:p>
            <a:endParaRPr lang="en-US" sz="3200" dirty="0" smtClean="0">
              <a:solidFill>
                <a:srgbClr val="97AD3A"/>
              </a:solidFill>
            </a:endParaRPr>
          </a:p>
          <a:p>
            <a:r>
              <a:rPr lang="en-US" sz="3200" dirty="0" smtClean="0">
                <a:solidFill>
                  <a:srgbClr val="97AD3A"/>
                </a:solidFill>
              </a:rPr>
              <a:t>Components of the Bio-retention Systems</a:t>
            </a:r>
          </a:p>
          <a:p>
            <a:endParaRPr lang="en-US" sz="1200" dirty="0" smtClean="0">
              <a:solidFill>
                <a:srgbClr val="97AD3A"/>
              </a:solidFill>
            </a:endParaRPr>
          </a:p>
          <a:p>
            <a:r>
              <a:rPr lang="en-US" sz="3200" dirty="0" smtClean="0">
                <a:solidFill>
                  <a:srgbClr val="97AD3A"/>
                </a:solidFill>
              </a:rPr>
              <a:t>Emma Melvin</a:t>
            </a:r>
          </a:p>
          <a:p>
            <a:r>
              <a:rPr lang="en-US" sz="3200" dirty="0" smtClean="0">
                <a:solidFill>
                  <a:srgbClr val="97AD3A"/>
                </a:solidFill>
              </a:rPr>
              <a:t>PHS Regional Project Manager</a:t>
            </a:r>
            <a:endParaRPr lang="en-US" sz="3200" dirty="0">
              <a:solidFill>
                <a:srgbClr val="97AD3A"/>
              </a:solidFill>
            </a:endParaRPr>
          </a:p>
        </p:txBody>
      </p:sp>
      <p:sp>
        <p:nvSpPr>
          <p:cNvPr id="6" name="Rectangle 5"/>
          <p:cNvSpPr/>
          <p:nvPr/>
        </p:nvSpPr>
        <p:spPr>
          <a:xfrm>
            <a:off x="347885" y="4835236"/>
            <a:ext cx="7557247" cy="20227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900"/>
              </a:solidFill>
            </a:endParaRPr>
          </a:p>
        </p:txBody>
      </p:sp>
      <p:pic>
        <p:nvPicPr>
          <p:cNvPr id="7" name="Picture 2" descr="http://farm3.staticflickr.com/2627/3777125823_970f9dda2a.jpg"/>
          <p:cNvPicPr>
            <a:picLocks noChangeAspect="1" noChangeArrowheads="1"/>
          </p:cNvPicPr>
          <p:nvPr/>
        </p:nvPicPr>
        <p:blipFill>
          <a:blip r:embed="rId3"/>
          <a:srcRect/>
          <a:stretch>
            <a:fillRect/>
          </a:stretch>
        </p:blipFill>
        <p:spPr bwMode="auto">
          <a:xfrm>
            <a:off x="526515" y="5041971"/>
            <a:ext cx="2199698" cy="1649774"/>
          </a:xfrm>
          <a:prstGeom prst="roundRect">
            <a:avLst/>
          </a:prstGeom>
          <a:ln>
            <a:noFill/>
          </a:ln>
          <a:effectLst/>
        </p:spPr>
      </p:pic>
      <p:pic>
        <p:nvPicPr>
          <p:cNvPr id="8" name="Picture 4" descr="http://155.247.107.222/tvssi/images/villanova_site1.jpg"/>
          <p:cNvPicPr>
            <a:picLocks noChangeAspect="1" noChangeArrowheads="1"/>
          </p:cNvPicPr>
          <p:nvPr/>
        </p:nvPicPr>
        <p:blipFill>
          <a:blip r:embed="rId4"/>
          <a:srcRect/>
          <a:stretch>
            <a:fillRect/>
          </a:stretch>
        </p:blipFill>
        <p:spPr bwMode="auto">
          <a:xfrm>
            <a:off x="2895641" y="4987636"/>
            <a:ext cx="2251110" cy="1703966"/>
          </a:xfrm>
          <a:prstGeom prst="roundRect">
            <a:avLst/>
          </a:prstGeom>
          <a:ln>
            <a:noFill/>
          </a:ln>
          <a:effectLst/>
        </p:spPr>
      </p:pic>
      <p:pic>
        <p:nvPicPr>
          <p:cNvPr id="9" name="Picture 6" descr="http://www.jcwp.org/Huntingdon_Co._AMD_013.jpg"/>
          <p:cNvPicPr>
            <a:picLocks noChangeAspect="1" noChangeArrowheads="1"/>
          </p:cNvPicPr>
          <p:nvPr/>
        </p:nvPicPr>
        <p:blipFill>
          <a:blip r:embed="rId5"/>
          <a:srcRect/>
          <a:stretch>
            <a:fillRect/>
          </a:stretch>
        </p:blipFill>
        <p:spPr bwMode="auto">
          <a:xfrm>
            <a:off x="5289291" y="5006176"/>
            <a:ext cx="2485483" cy="1657859"/>
          </a:xfrm>
          <a:prstGeom prst="roundRect">
            <a:avLst/>
          </a:prstGeom>
          <a:ln>
            <a:noFill/>
          </a:ln>
          <a:effectLst/>
        </p:spPr>
      </p:pic>
      <p:cxnSp>
        <p:nvCxnSpPr>
          <p:cNvPr id="10" name="Straight Connector 9"/>
          <p:cNvCxnSpPr/>
          <p:nvPr/>
        </p:nvCxnSpPr>
        <p:spPr>
          <a:xfrm>
            <a:off x="751840" y="3108960"/>
            <a:ext cx="7112000" cy="1588"/>
          </a:xfrm>
          <a:prstGeom prst="line">
            <a:avLst/>
          </a:prstGeom>
          <a:ln>
            <a:solidFill>
              <a:srgbClr val="92D05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0219" y="1690914"/>
            <a:ext cx="8879450" cy="3072806"/>
          </a:xfrm>
          <a:prstGeom prst="rect">
            <a:avLst/>
          </a:prstGeom>
          <a:solidFill>
            <a:srgbClr val="8FD9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a:xfrm>
            <a:off x="574676" y="218993"/>
            <a:ext cx="7771170" cy="685800"/>
          </a:xfrm>
        </p:spPr>
        <p:txBody>
          <a:bodyPr/>
          <a:lstStyle/>
          <a:p>
            <a:r>
              <a:rPr lang="en-US" dirty="0" smtClean="0"/>
              <a:t>Grey Stormwater Infrastructure</a:t>
            </a:r>
            <a:endParaRPr lang="en-US" dirty="0"/>
          </a:p>
        </p:txBody>
      </p:sp>
      <p:sp>
        <p:nvSpPr>
          <p:cNvPr id="3" name="TextBox 2"/>
          <p:cNvSpPr txBox="1"/>
          <p:nvPr/>
        </p:nvSpPr>
        <p:spPr>
          <a:xfrm>
            <a:off x="634190" y="934289"/>
            <a:ext cx="3141407" cy="523220"/>
          </a:xfrm>
          <a:prstGeom prst="rect">
            <a:avLst/>
          </a:prstGeom>
          <a:noFill/>
        </p:spPr>
        <p:txBody>
          <a:bodyPr wrap="square" rtlCol="0">
            <a:spAutoFit/>
          </a:bodyPr>
          <a:lstStyle/>
          <a:p>
            <a:r>
              <a:rPr lang="en-US" sz="2800" dirty="0" smtClean="0">
                <a:latin typeface="Arial" pitchFamily="34" charset="0"/>
                <a:cs typeface="Arial" pitchFamily="34" charset="0"/>
              </a:rPr>
              <a:t>Stormwater Drains</a:t>
            </a:r>
            <a:endParaRPr lang="en-US" sz="2800" dirty="0">
              <a:latin typeface="Arial" pitchFamily="34" charset="0"/>
              <a:cs typeface="Arial" pitchFamily="34" charset="0"/>
            </a:endParaRPr>
          </a:p>
        </p:txBody>
      </p:sp>
      <p:pic>
        <p:nvPicPr>
          <p:cNvPr id="1026" name="Picture 2" descr="http://www.pavementresources.com/wp-content/uploads/2012/07/Catch-Basin-Storm-Drain-Photo.jpg"/>
          <p:cNvPicPr>
            <a:picLocks noChangeAspect="1" noChangeArrowheads="1"/>
          </p:cNvPicPr>
          <p:nvPr/>
        </p:nvPicPr>
        <p:blipFill>
          <a:blip r:embed="rId3"/>
          <a:srcRect/>
          <a:stretch>
            <a:fillRect/>
          </a:stretch>
        </p:blipFill>
        <p:spPr bwMode="auto">
          <a:xfrm>
            <a:off x="5161929" y="1979427"/>
            <a:ext cx="3854962" cy="2577274"/>
          </a:xfrm>
          <a:prstGeom prst="roundRect">
            <a:avLst/>
          </a:prstGeom>
          <a:ln>
            <a:noFill/>
          </a:ln>
          <a:effectLst/>
        </p:spPr>
      </p:pic>
      <p:pic>
        <p:nvPicPr>
          <p:cNvPr id="1028" name="Picture 4" descr="https://encrypted-tbn2.gstatic.com/images?q=tbn:ANd9GcQxyXVA5vFohwIZwHi2t2tV4aYU3CJ6sLK3Axal7LU4ESblW8rKLQ"/>
          <p:cNvPicPr>
            <a:picLocks noChangeAspect="1" noChangeArrowheads="1"/>
          </p:cNvPicPr>
          <p:nvPr/>
        </p:nvPicPr>
        <p:blipFill>
          <a:blip r:embed="rId4"/>
          <a:srcRect/>
          <a:stretch>
            <a:fillRect/>
          </a:stretch>
        </p:blipFill>
        <p:spPr bwMode="auto">
          <a:xfrm>
            <a:off x="368204" y="1963758"/>
            <a:ext cx="4699707" cy="2592943"/>
          </a:xfrm>
          <a:prstGeom prst="roundRect">
            <a:avLst/>
          </a:prstGeom>
          <a:ln>
            <a:noFill/>
          </a:ln>
          <a:effectLst/>
        </p:spPr>
      </p:pic>
      <p:cxnSp>
        <p:nvCxnSpPr>
          <p:cNvPr id="8" name="Straight Connector 7"/>
          <p:cNvCxnSpPr/>
          <p:nvPr/>
        </p:nvCxnSpPr>
        <p:spPr>
          <a:xfrm>
            <a:off x="574676" y="904793"/>
            <a:ext cx="613584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6477" y="0"/>
            <a:ext cx="8937523" cy="6857999"/>
          </a:xfrm>
          <a:prstGeom prst="rect">
            <a:avLst/>
          </a:prstGeom>
          <a:solidFill>
            <a:srgbClr val="8FD93B"/>
          </a:solidFill>
          <a:ln>
            <a:solidFill>
              <a:srgbClr val="81BE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380189" y="93820"/>
            <a:ext cx="3572386" cy="260513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a:xfrm>
            <a:off x="424433" y="108568"/>
            <a:ext cx="3572386" cy="1351526"/>
          </a:xfrm>
        </p:spPr>
        <p:txBody>
          <a:bodyPr/>
          <a:lstStyle/>
          <a:p>
            <a:r>
              <a:rPr lang="en-US" dirty="0" smtClean="0"/>
              <a:t>Grey Stormwater Infrastructure</a:t>
            </a:r>
          </a:p>
          <a:p>
            <a:endParaRPr lang="en-US" dirty="0"/>
          </a:p>
        </p:txBody>
      </p:sp>
      <p:sp>
        <p:nvSpPr>
          <p:cNvPr id="4" name="TextBox 3"/>
          <p:cNvSpPr txBox="1"/>
          <p:nvPr/>
        </p:nvSpPr>
        <p:spPr>
          <a:xfrm>
            <a:off x="461252" y="1287031"/>
            <a:ext cx="3697795" cy="1200329"/>
          </a:xfrm>
          <a:prstGeom prst="rect">
            <a:avLst/>
          </a:prstGeom>
          <a:noFill/>
        </p:spPr>
        <p:txBody>
          <a:bodyPr wrap="square" rtlCol="0">
            <a:spAutoFit/>
          </a:bodyPr>
          <a:lstStyle/>
          <a:p>
            <a:r>
              <a:rPr lang="en-US" sz="2400" b="1" dirty="0" smtClean="0">
                <a:latin typeface="Arial" pitchFamily="34" charset="0"/>
                <a:cs typeface="Arial" pitchFamily="34" charset="0"/>
              </a:rPr>
              <a:t>Culvert pipes, outlets and </a:t>
            </a:r>
            <a:r>
              <a:rPr lang="en-US" sz="2400" b="1" dirty="0" smtClean="0">
                <a:latin typeface="Arial" pitchFamily="34" charset="0"/>
                <a:cs typeface="Arial" pitchFamily="34" charset="0"/>
              </a:rPr>
              <a:t>combined </a:t>
            </a:r>
            <a:r>
              <a:rPr lang="en-US" sz="2400" b="1" dirty="0" smtClean="0">
                <a:latin typeface="Arial" pitchFamily="34" charset="0"/>
                <a:cs typeface="Arial" pitchFamily="34" charset="0"/>
              </a:rPr>
              <a:t>sewer overflows</a:t>
            </a:r>
            <a:endParaRPr lang="en-US" sz="2400" b="1" dirty="0">
              <a:latin typeface="Arial" pitchFamily="34" charset="0"/>
              <a:cs typeface="Arial" pitchFamily="34" charset="0"/>
            </a:endParaRPr>
          </a:p>
        </p:txBody>
      </p:sp>
      <p:pic>
        <p:nvPicPr>
          <p:cNvPr id="13314" name="Picture 2" descr="https://encrypted-tbn1.gstatic.com/images?q=tbn:ANd9GcQIzfh0fMrmnZtUyVlKg4zZCtxY1r2ysiE_AHc27IRn8miGvEFmYQ"/>
          <p:cNvPicPr>
            <a:picLocks noChangeAspect="1" noChangeArrowheads="1"/>
          </p:cNvPicPr>
          <p:nvPr/>
        </p:nvPicPr>
        <p:blipFill>
          <a:blip r:embed="rId3"/>
          <a:srcRect/>
          <a:stretch>
            <a:fillRect/>
          </a:stretch>
        </p:blipFill>
        <p:spPr bwMode="auto">
          <a:xfrm>
            <a:off x="4380267" y="3754088"/>
            <a:ext cx="4365479" cy="3015408"/>
          </a:xfrm>
          <a:prstGeom prst="roundRect">
            <a:avLst/>
          </a:prstGeom>
          <a:ln>
            <a:noFill/>
          </a:ln>
          <a:effectLst/>
        </p:spPr>
      </p:pic>
      <p:pic>
        <p:nvPicPr>
          <p:cNvPr id="13316" name="Picture 4" descr="http://www.moundsvillewwtp.com/CSO_Diagram1.jpg"/>
          <p:cNvPicPr>
            <a:picLocks noChangeAspect="1" noChangeArrowheads="1"/>
          </p:cNvPicPr>
          <p:nvPr/>
        </p:nvPicPr>
        <p:blipFill>
          <a:blip r:embed="rId4"/>
          <a:srcRect b="8103"/>
          <a:stretch>
            <a:fillRect/>
          </a:stretch>
        </p:blipFill>
        <p:spPr bwMode="auto">
          <a:xfrm>
            <a:off x="4041059" y="34828"/>
            <a:ext cx="5102941" cy="3681766"/>
          </a:xfrm>
          <a:prstGeom prst="rect">
            <a:avLst/>
          </a:prstGeom>
          <a:ln>
            <a:noFill/>
          </a:ln>
          <a:effectLst>
            <a:softEdge rad="112500"/>
          </a:effectLst>
        </p:spPr>
      </p:pic>
      <p:pic>
        <p:nvPicPr>
          <p:cNvPr id="13318" name="Picture 6" descr="Trash"/>
          <p:cNvPicPr>
            <a:picLocks noChangeAspect="1" noChangeArrowheads="1"/>
          </p:cNvPicPr>
          <p:nvPr/>
        </p:nvPicPr>
        <p:blipFill>
          <a:blip r:embed="rId5"/>
          <a:srcRect/>
          <a:stretch>
            <a:fillRect/>
          </a:stretch>
        </p:blipFill>
        <p:spPr bwMode="auto">
          <a:xfrm>
            <a:off x="543863" y="2785679"/>
            <a:ext cx="3305476" cy="4044544"/>
          </a:xfrm>
          <a:prstGeom prst="roundRect">
            <a:avLst/>
          </a:prstGeom>
          <a:ln>
            <a:noFill/>
          </a:ln>
          <a:effectLst/>
        </p:spPr>
      </p:pic>
      <p:cxnSp>
        <p:nvCxnSpPr>
          <p:cNvPr id="9" name="Straight Connector 8"/>
          <p:cNvCxnSpPr/>
          <p:nvPr/>
        </p:nvCxnSpPr>
        <p:spPr>
          <a:xfrm>
            <a:off x="461252" y="1287031"/>
            <a:ext cx="3388087"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42452" y="241300"/>
            <a:ext cx="8701548" cy="923824"/>
          </a:xfrm>
        </p:spPr>
        <p:txBody>
          <a:bodyPr/>
          <a:lstStyle/>
          <a:p>
            <a:r>
              <a:rPr lang="en-US" dirty="0" smtClean="0"/>
              <a:t>Bio-retention cross-section</a:t>
            </a:r>
            <a:endParaRPr lang="en-US" dirty="0"/>
          </a:p>
        </p:txBody>
      </p:sp>
      <p:pic>
        <p:nvPicPr>
          <p:cNvPr id="4" name="Picture 3" descr="bio-retention drawing.png"/>
          <p:cNvPicPr>
            <a:picLocks noChangeAspect="1"/>
          </p:cNvPicPr>
          <p:nvPr/>
        </p:nvPicPr>
        <p:blipFill>
          <a:blip r:embed="rId3"/>
          <a:stretch>
            <a:fillRect/>
          </a:stretch>
        </p:blipFill>
        <p:spPr>
          <a:xfrm>
            <a:off x="351011" y="769428"/>
            <a:ext cx="8774707" cy="608857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1" y="3"/>
            <a:ext cx="8937171" cy="4016829"/>
          </a:xfrm>
          <a:prstGeom prst="rect">
            <a:avLst/>
          </a:prstGeom>
          <a:solidFill>
            <a:srgbClr val="81BE4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a:xfrm>
            <a:off x="5453662" y="1323469"/>
            <a:ext cx="3690338" cy="1323474"/>
          </a:xfrm>
        </p:spPr>
        <p:txBody>
          <a:bodyPr/>
          <a:lstStyle/>
          <a:p>
            <a:pPr algn="ctr"/>
            <a:r>
              <a:rPr lang="en-US" dirty="0" smtClean="0"/>
              <a:t>Bio-retention</a:t>
            </a:r>
          </a:p>
          <a:p>
            <a:pPr algn="ctr"/>
            <a:r>
              <a:rPr lang="en-US" dirty="0" smtClean="0"/>
              <a:t>Cross-section</a:t>
            </a:r>
          </a:p>
          <a:p>
            <a:pPr algn="ctr"/>
            <a:endParaRPr lang="en-US" dirty="0" smtClean="0"/>
          </a:p>
        </p:txBody>
      </p:sp>
      <p:pic>
        <p:nvPicPr>
          <p:cNvPr id="2050" name="Picture 2" descr="http://waterbucket.ca/gi/files/2013/02/Victoria__Trent-Street-Rain-Gardens.jpg"/>
          <p:cNvPicPr>
            <a:picLocks noChangeAspect="1" noChangeArrowheads="1"/>
          </p:cNvPicPr>
          <p:nvPr/>
        </p:nvPicPr>
        <p:blipFill>
          <a:blip r:embed="rId3"/>
          <a:srcRect l="3293" b="4359"/>
          <a:stretch>
            <a:fillRect/>
          </a:stretch>
        </p:blipFill>
        <p:spPr bwMode="auto">
          <a:xfrm>
            <a:off x="522514" y="293916"/>
            <a:ext cx="4931148" cy="3657600"/>
          </a:xfrm>
          <a:prstGeom prst="roundRect">
            <a:avLst/>
          </a:prstGeom>
          <a:noFill/>
        </p:spPr>
      </p:pic>
      <p:pic>
        <p:nvPicPr>
          <p:cNvPr id="8" name="Picture 7" descr="cross section.png"/>
          <p:cNvPicPr>
            <a:picLocks noChangeAspect="1"/>
          </p:cNvPicPr>
          <p:nvPr/>
        </p:nvPicPr>
        <p:blipFill>
          <a:blip r:embed="rId4"/>
          <a:srcRect r="3499"/>
          <a:stretch>
            <a:fillRect/>
          </a:stretch>
        </p:blipFill>
        <p:spPr>
          <a:xfrm>
            <a:off x="348347" y="4059908"/>
            <a:ext cx="8817425" cy="279809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60401" y="73660"/>
            <a:ext cx="7771170" cy="685800"/>
          </a:xfrm>
        </p:spPr>
        <p:txBody>
          <a:bodyPr/>
          <a:lstStyle/>
          <a:p>
            <a:r>
              <a:rPr lang="en-US" dirty="0" smtClean="0"/>
              <a:t>Inlets</a:t>
            </a:r>
            <a:endParaRPr lang="en-US" dirty="0"/>
          </a:p>
        </p:txBody>
      </p:sp>
      <p:pic>
        <p:nvPicPr>
          <p:cNvPr id="3" name="Picture 4" descr="http://vwrrc.vt.edu/swc/NonPBMPSpecsMarch11/VASWMBMPSpec9BIORETENTION_clip_image014_0000.jpg"/>
          <p:cNvPicPr>
            <a:picLocks noChangeAspect="1" noChangeArrowheads="1"/>
          </p:cNvPicPr>
          <p:nvPr/>
        </p:nvPicPr>
        <p:blipFill>
          <a:blip r:embed="rId3"/>
          <a:srcRect/>
          <a:stretch>
            <a:fillRect/>
          </a:stretch>
        </p:blipFill>
        <p:spPr bwMode="auto">
          <a:xfrm>
            <a:off x="1169191" y="734241"/>
            <a:ext cx="7035799" cy="5435361"/>
          </a:xfrm>
          <a:prstGeom prst="roundRect">
            <a:avLst/>
          </a:prstGeom>
          <a:noFill/>
        </p:spPr>
      </p:pic>
      <p:pic>
        <p:nvPicPr>
          <p:cNvPr id="23554" name="Picture 2" descr="Bioretention"/>
          <p:cNvPicPr>
            <a:picLocks noChangeAspect="1" noChangeArrowheads="1"/>
          </p:cNvPicPr>
          <p:nvPr/>
        </p:nvPicPr>
        <p:blipFill>
          <a:blip r:embed="rId4"/>
          <a:srcRect/>
          <a:stretch>
            <a:fillRect/>
          </a:stretch>
        </p:blipFill>
        <p:spPr bwMode="auto">
          <a:xfrm>
            <a:off x="1169191" y="734241"/>
            <a:ext cx="7296006" cy="5481081"/>
          </a:xfrm>
          <a:prstGeom prst="roundRect">
            <a:avLst/>
          </a:prstGeom>
          <a:noFill/>
        </p:spPr>
      </p:pic>
      <p:pic>
        <p:nvPicPr>
          <p:cNvPr id="23556" name="Picture 4" descr="http://155.247.107.222/tvssi/images/photo3.jpg"/>
          <p:cNvPicPr>
            <a:picLocks noChangeAspect="1" noChangeArrowheads="1"/>
          </p:cNvPicPr>
          <p:nvPr/>
        </p:nvPicPr>
        <p:blipFill>
          <a:blip r:embed="rId5"/>
          <a:srcRect/>
          <a:stretch>
            <a:fillRect/>
          </a:stretch>
        </p:blipFill>
        <p:spPr bwMode="auto">
          <a:xfrm>
            <a:off x="1151932" y="755591"/>
            <a:ext cx="7279639" cy="5459731"/>
          </a:xfrm>
          <a:prstGeom prst="roundRect">
            <a:avLst/>
          </a:prstGeom>
          <a:noFill/>
        </p:spPr>
      </p:pic>
      <p:pic>
        <p:nvPicPr>
          <p:cNvPr id="23558" name="Picture 6" descr="http://www.cleanwatermn.org/Documents/Commercial%20Outreach/IMG_5374.jpg"/>
          <p:cNvPicPr>
            <a:picLocks noChangeAspect="1" noChangeArrowheads="1"/>
          </p:cNvPicPr>
          <p:nvPr/>
        </p:nvPicPr>
        <p:blipFill>
          <a:blip r:embed="rId6"/>
          <a:srcRect/>
          <a:stretch>
            <a:fillRect/>
          </a:stretch>
        </p:blipFill>
        <p:spPr bwMode="auto">
          <a:xfrm>
            <a:off x="1157089" y="759460"/>
            <a:ext cx="7308108" cy="5481081"/>
          </a:xfrm>
          <a:prstGeom prst="roundRect">
            <a:avLst/>
          </a:prstGeom>
          <a:noFill/>
        </p:spPr>
      </p:pic>
      <p:pic>
        <p:nvPicPr>
          <p:cNvPr id="23560" name="Picture 8" descr="http://www.cityofmadison.com/engineering/stormwater/raingardens/images/082109.JPG"/>
          <p:cNvPicPr>
            <a:picLocks noChangeAspect="1" noChangeArrowheads="1"/>
          </p:cNvPicPr>
          <p:nvPr/>
        </p:nvPicPr>
        <p:blipFill>
          <a:blip r:embed="rId7"/>
          <a:srcRect/>
          <a:stretch>
            <a:fillRect/>
          </a:stretch>
        </p:blipFill>
        <p:spPr bwMode="auto">
          <a:xfrm>
            <a:off x="1157089" y="759460"/>
            <a:ext cx="7274482" cy="5455862"/>
          </a:xfrm>
          <a:prstGeom prst="round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linds(horizontal)">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blinds(horizontal)">
                                      <p:cBhvr>
                                        <p:cTn id="12" dur="500"/>
                                        <p:tgtEl>
                                          <p:spTgt spid="235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3558"/>
                                        </p:tgtEl>
                                        <p:attrNameLst>
                                          <p:attrName>style.visibility</p:attrName>
                                        </p:attrNameLst>
                                      </p:cBhvr>
                                      <p:to>
                                        <p:strVal val="visible"/>
                                      </p:to>
                                    </p:set>
                                    <p:animEffect transition="in" filter="blinds(horizontal)">
                                      <p:cBhvr>
                                        <p:cTn id="22" dur="500"/>
                                        <p:tgtEl>
                                          <p:spTgt spid="2355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3560"/>
                                        </p:tgtEl>
                                        <p:attrNameLst>
                                          <p:attrName>style.visibility</p:attrName>
                                        </p:attrNameLst>
                                      </p:cBhvr>
                                      <p:to>
                                        <p:strVal val="visible"/>
                                      </p:to>
                                    </p:set>
                                    <p:animEffect transition="in" filter="blinds(horizontal)">
                                      <p:cBhvr>
                                        <p:cTn id="27" dur="5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 y="873312"/>
            <a:ext cx="7928651" cy="5245099"/>
          </a:xfrm>
          <a:prstGeom prst="rect">
            <a:avLst/>
          </a:prstGeom>
          <a:solidFill>
            <a:srgbClr val="8FD9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p:txBody>
          <a:bodyPr/>
          <a:lstStyle/>
          <a:p>
            <a:r>
              <a:rPr lang="en-US" dirty="0" smtClean="0"/>
              <a:t>Inlet maintenance</a:t>
            </a:r>
            <a:endParaRPr lang="en-US" dirty="0"/>
          </a:p>
        </p:txBody>
      </p:sp>
      <p:sp>
        <p:nvSpPr>
          <p:cNvPr id="3" name="TextBox 2"/>
          <p:cNvSpPr txBox="1"/>
          <p:nvPr/>
        </p:nvSpPr>
        <p:spPr>
          <a:xfrm>
            <a:off x="660401" y="855433"/>
            <a:ext cx="7771170" cy="5386090"/>
          </a:xfrm>
          <a:prstGeom prst="rect">
            <a:avLst/>
          </a:prstGeom>
          <a:noFill/>
        </p:spPr>
        <p:txBody>
          <a:bodyPr wrap="square" rtlCol="0">
            <a:spAutoFit/>
          </a:bodyPr>
          <a:lstStyle/>
          <a:p>
            <a:r>
              <a:rPr lang="en-US" sz="2800" b="1" dirty="0" smtClean="0"/>
              <a:t>Pipes &amp; Closed inlets</a:t>
            </a:r>
          </a:p>
          <a:p>
            <a:pPr lvl="2"/>
            <a:r>
              <a:rPr lang="en-US" sz="2400" dirty="0" smtClean="0"/>
              <a:t>Clogging</a:t>
            </a:r>
          </a:p>
          <a:p>
            <a:pPr lvl="3">
              <a:buFont typeface="Arial" pitchFamily="34" charset="0"/>
              <a:buChar char="•"/>
            </a:pPr>
            <a:r>
              <a:rPr lang="en-US" sz="2400" dirty="0" smtClean="0"/>
              <a:t>	Sediment </a:t>
            </a:r>
          </a:p>
          <a:p>
            <a:pPr lvl="3">
              <a:buFont typeface="Arial" pitchFamily="34" charset="0"/>
              <a:buChar char="•"/>
            </a:pPr>
            <a:r>
              <a:rPr lang="en-US" sz="2400" dirty="0" smtClean="0"/>
              <a:t>  	Leaf litter</a:t>
            </a:r>
          </a:p>
          <a:p>
            <a:pPr lvl="3">
              <a:buFont typeface="Arial" pitchFamily="34" charset="0"/>
              <a:buChar char="•"/>
            </a:pPr>
            <a:r>
              <a:rPr lang="en-US" sz="2400" dirty="0" smtClean="0"/>
              <a:t> 	Trash</a:t>
            </a:r>
          </a:p>
          <a:p>
            <a:pPr lvl="2"/>
            <a:r>
              <a:rPr lang="en-US" sz="2400" dirty="0" smtClean="0"/>
              <a:t>Issues</a:t>
            </a:r>
          </a:p>
          <a:p>
            <a:pPr lvl="3">
              <a:buFont typeface="Arial" pitchFamily="34" charset="0"/>
              <a:buChar char="•"/>
            </a:pPr>
            <a:r>
              <a:rPr lang="en-US" sz="2400" dirty="0" smtClean="0"/>
              <a:t> 	Water bypass the inlet (from clogging or too  </a:t>
            </a:r>
          </a:p>
          <a:p>
            <a:pPr lvl="3"/>
            <a:r>
              <a:rPr lang="en-US" sz="2400" dirty="0" smtClean="0"/>
              <a:t>	much flow)</a:t>
            </a:r>
          </a:p>
          <a:p>
            <a:pPr lvl="3">
              <a:buFont typeface="Arial" pitchFamily="34" charset="0"/>
              <a:buChar char="•"/>
            </a:pPr>
            <a:r>
              <a:rPr lang="en-US" sz="2400" dirty="0" smtClean="0"/>
              <a:t> 	Erosion at the outlet of the pipe</a:t>
            </a:r>
          </a:p>
          <a:p>
            <a:r>
              <a:rPr lang="en-US" sz="2800" b="1" dirty="0" smtClean="0"/>
              <a:t>Open swales</a:t>
            </a:r>
          </a:p>
          <a:p>
            <a:pPr lvl="2"/>
            <a:r>
              <a:rPr lang="en-US" sz="2400" dirty="0" smtClean="0"/>
              <a:t>Erosion</a:t>
            </a:r>
          </a:p>
          <a:p>
            <a:pPr lvl="3">
              <a:buFont typeface="Arial" pitchFamily="34" charset="0"/>
              <a:buChar char="•"/>
            </a:pPr>
            <a:r>
              <a:rPr lang="en-US" sz="2400" dirty="0" smtClean="0"/>
              <a:t> 	Gully formation</a:t>
            </a:r>
          </a:p>
          <a:p>
            <a:pPr lvl="3">
              <a:buFont typeface="Arial" pitchFamily="34" charset="0"/>
              <a:buChar char="•"/>
            </a:pPr>
            <a:r>
              <a:rPr lang="en-US" sz="2400" dirty="0" smtClean="0"/>
              <a:t> 	Additional sediment carried into planting bed</a:t>
            </a:r>
          </a:p>
          <a:p>
            <a:pPr lvl="3">
              <a:buFont typeface="Arial" pitchFamily="34" charset="0"/>
              <a:buChar char="•"/>
            </a:pPr>
            <a:r>
              <a:rPr lang="en-US" sz="2400" dirty="0" smtClean="0"/>
              <a:t> 	Plant dieback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s://encrypted-tbn1.gstatic.com/images?q=tbn:ANd9GcTqNiznKDNDOSUfbXAZJ-iXo1xaUp7bYUSldpv5WrdXnM47Y-VxYw"/>
          <p:cNvPicPr>
            <a:picLocks noChangeAspect="1" noChangeArrowheads="1"/>
          </p:cNvPicPr>
          <p:nvPr/>
        </p:nvPicPr>
        <p:blipFill>
          <a:blip r:embed="rId3"/>
          <a:srcRect/>
          <a:stretch>
            <a:fillRect/>
          </a:stretch>
        </p:blipFill>
        <p:spPr bwMode="auto">
          <a:xfrm>
            <a:off x="751840" y="865924"/>
            <a:ext cx="4116551" cy="5502737"/>
          </a:xfrm>
          <a:prstGeom prst="roundRect">
            <a:avLst/>
          </a:prstGeom>
          <a:noFill/>
        </p:spPr>
      </p:pic>
      <p:pic>
        <p:nvPicPr>
          <p:cNvPr id="24584" name="Picture 8" descr="https://encrypted-tbn2.gstatic.com/images?q=tbn:ANd9GcQkuCueiQaJ4CiUrGHqjTl17USKV66eVXbzEBHIveQ8_nO2gSqOTQ"/>
          <p:cNvPicPr>
            <a:picLocks noChangeAspect="1" noChangeArrowheads="1"/>
          </p:cNvPicPr>
          <p:nvPr/>
        </p:nvPicPr>
        <p:blipFill>
          <a:blip r:embed="rId4"/>
          <a:srcRect/>
          <a:stretch>
            <a:fillRect/>
          </a:stretch>
        </p:blipFill>
        <p:spPr bwMode="auto">
          <a:xfrm>
            <a:off x="660402" y="759244"/>
            <a:ext cx="7771170" cy="5486448"/>
          </a:xfrm>
          <a:prstGeom prst="roundRect">
            <a:avLst/>
          </a:prstGeom>
          <a:noFill/>
        </p:spPr>
      </p:pic>
      <p:sp>
        <p:nvSpPr>
          <p:cNvPr id="2" name="Subtitle 1"/>
          <p:cNvSpPr>
            <a:spLocks noGrp="1"/>
          </p:cNvSpPr>
          <p:nvPr>
            <p:ph type="subTitle" idx="1"/>
          </p:nvPr>
        </p:nvSpPr>
        <p:spPr/>
        <p:txBody>
          <a:bodyPr/>
          <a:lstStyle/>
          <a:p>
            <a:r>
              <a:rPr lang="en-US" dirty="0" smtClean="0"/>
              <a:t>Planting bed or ponding area</a:t>
            </a:r>
            <a:endParaRPr lang="en-US" dirty="0"/>
          </a:p>
        </p:txBody>
      </p:sp>
      <p:pic>
        <p:nvPicPr>
          <p:cNvPr id="4098" name="Picture 2" descr="http://farm5.staticflickr.com/4106/5036625486_e60cef8f76_z.jpg"/>
          <p:cNvPicPr>
            <a:picLocks noChangeAspect="1" noChangeArrowheads="1"/>
          </p:cNvPicPr>
          <p:nvPr/>
        </p:nvPicPr>
        <p:blipFill>
          <a:blip r:embed="rId5"/>
          <a:srcRect/>
          <a:stretch>
            <a:fillRect/>
          </a:stretch>
        </p:blipFill>
        <p:spPr bwMode="auto">
          <a:xfrm>
            <a:off x="660402" y="927100"/>
            <a:ext cx="7674918" cy="5413083"/>
          </a:xfrm>
          <a:prstGeom prst="roundRect">
            <a:avLst/>
          </a:prstGeom>
          <a:noFill/>
        </p:spPr>
      </p:pic>
      <p:pic>
        <p:nvPicPr>
          <p:cNvPr id="4100" name="Picture 4" descr="http://www.mass.gov/envir/smart_growth_toolkit/images/sp-bioretention.jpg"/>
          <p:cNvPicPr>
            <a:picLocks noChangeAspect="1" noChangeArrowheads="1"/>
          </p:cNvPicPr>
          <p:nvPr/>
        </p:nvPicPr>
        <p:blipFill>
          <a:blip r:embed="rId6"/>
          <a:srcRect/>
          <a:stretch>
            <a:fillRect/>
          </a:stretch>
        </p:blipFill>
        <p:spPr bwMode="auto">
          <a:xfrm>
            <a:off x="660402" y="774700"/>
            <a:ext cx="7771171" cy="5594233"/>
          </a:xfrm>
          <a:prstGeom prst="round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blinds(horizontal)">
                                      <p:cBhvr>
                                        <p:cTn id="7" dur="500"/>
                                        <p:tgtEl>
                                          <p:spTgt spid="245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584"/>
                                        </p:tgtEl>
                                        <p:attrNameLst>
                                          <p:attrName>style.visibility</p:attrName>
                                        </p:attrNameLst>
                                      </p:cBhvr>
                                      <p:to>
                                        <p:strVal val="visible"/>
                                      </p:to>
                                    </p:set>
                                    <p:animEffect transition="in" filter="blinds(horizontal)">
                                      <p:cBhvr>
                                        <p:cTn id="12" dur="500"/>
                                        <p:tgtEl>
                                          <p:spTgt spid="2458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blinds(horizontal)">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blinds(horizontal)">
                                      <p:cBhvr>
                                        <p:cTn id="2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5315</TotalTime>
  <Words>1732</Words>
  <Application>Microsoft Office PowerPoint</Application>
  <PresentationFormat>On-screen Show (4:3)</PresentationFormat>
  <Paragraphs>120</Paragraphs>
  <Slides>14</Slides>
  <Notes>14</Notes>
  <HiddenSlides>1</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Penn Hort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Jaime Zucker</dc:creator>
  <cp:lastModifiedBy>Barley VanClief</cp:lastModifiedBy>
  <cp:revision>337</cp:revision>
  <cp:lastPrinted>2012-11-01T13:54:03Z</cp:lastPrinted>
  <dcterms:created xsi:type="dcterms:W3CDTF">2013-04-05T15:03:41Z</dcterms:created>
  <dcterms:modified xsi:type="dcterms:W3CDTF">2014-08-11T21:34:10Z</dcterms:modified>
</cp:coreProperties>
</file>